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91" r:id="rId2"/>
    <p:sldId id="278" r:id="rId3"/>
    <p:sldId id="305" r:id="rId4"/>
    <p:sldId id="309" r:id="rId5"/>
    <p:sldId id="282" r:id="rId6"/>
    <p:sldId id="310" r:id="rId7"/>
    <p:sldId id="280" r:id="rId8"/>
    <p:sldId id="283" r:id="rId9"/>
    <p:sldId id="284" r:id="rId10"/>
    <p:sldId id="285" r:id="rId11"/>
    <p:sldId id="260" r:id="rId12"/>
    <p:sldId id="261" r:id="rId13"/>
    <p:sldId id="262" r:id="rId14"/>
    <p:sldId id="263" r:id="rId15"/>
    <p:sldId id="290" r:id="rId16"/>
    <p:sldId id="289" r:id="rId17"/>
    <p:sldId id="294" r:id="rId18"/>
    <p:sldId id="295" r:id="rId19"/>
    <p:sldId id="296" r:id="rId20"/>
    <p:sldId id="287" r:id="rId21"/>
    <p:sldId id="274" r:id="rId22"/>
    <p:sldId id="270" r:id="rId23"/>
    <p:sldId id="271" r:id="rId24"/>
    <p:sldId id="293" r:id="rId25"/>
    <p:sldId id="272" r:id="rId26"/>
    <p:sldId id="273" r:id="rId27"/>
    <p:sldId id="302" r:id="rId28"/>
    <p:sldId id="269" r:id="rId29"/>
    <p:sldId id="268" r:id="rId30"/>
    <p:sldId id="300" r:id="rId31"/>
    <p:sldId id="301" r:id="rId32"/>
    <p:sldId id="303" r:id="rId33"/>
    <p:sldId id="264" r:id="rId34"/>
    <p:sldId id="307" r:id="rId35"/>
    <p:sldId id="304" r:id="rId36"/>
    <p:sldId id="311"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02"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fld id="{C4D393F5-723C-42A3-A6D4-85D1A49F1022}" type="datetimeFigureOut">
              <a:rPr lang="en-US"/>
              <a:pPr>
                <a:defRPr/>
              </a:pPr>
              <a:t>11/23/2013</a:t>
            </a:fld>
            <a:endParaRPr lang="en-IN" dirty="0"/>
          </a:p>
        </p:txBody>
      </p:sp>
      <p:sp>
        <p:nvSpPr>
          <p:cNvPr id="5" name="Footer Placeholder 4"/>
          <p:cNvSpPr>
            <a:spLocks noGrp="1"/>
          </p:cNvSpPr>
          <p:nvPr>
            <p:ph type="ftr" sz="quarter" idx="11"/>
          </p:nvPr>
        </p:nvSpPr>
        <p:spPr/>
        <p:txBody>
          <a:bodyPr/>
          <a:lstStyle>
            <a:lvl1pPr>
              <a:defRPr/>
            </a:lvl1pPr>
          </a:lstStyle>
          <a:p>
            <a:pPr>
              <a:defRPr/>
            </a:pPr>
            <a:endParaRPr lang="en-IN" dirty="0"/>
          </a:p>
        </p:txBody>
      </p:sp>
      <p:sp>
        <p:nvSpPr>
          <p:cNvPr id="6" name="Slide Number Placeholder 5"/>
          <p:cNvSpPr>
            <a:spLocks noGrp="1"/>
          </p:cNvSpPr>
          <p:nvPr>
            <p:ph type="sldNum" sz="quarter" idx="12"/>
          </p:nvPr>
        </p:nvSpPr>
        <p:spPr/>
        <p:txBody>
          <a:bodyPr/>
          <a:lstStyle>
            <a:lvl1pPr>
              <a:defRPr/>
            </a:lvl1pPr>
          </a:lstStyle>
          <a:p>
            <a:pPr>
              <a:defRPr/>
            </a:pPr>
            <a:fld id="{CE048DF0-F1BF-42E2-BE4A-8972EA1A6FE9}" type="slidenum">
              <a:rPr lang="en-IN"/>
              <a:pPr>
                <a:defRPr/>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5F08655D-7618-4BEA-9477-BC46699341A0}" type="datetimeFigureOut">
              <a:rPr lang="en-US"/>
              <a:pPr>
                <a:defRPr/>
              </a:pPr>
              <a:t>11/23/2013</a:t>
            </a:fld>
            <a:endParaRPr lang="en-IN" dirty="0"/>
          </a:p>
        </p:txBody>
      </p:sp>
      <p:sp>
        <p:nvSpPr>
          <p:cNvPr id="5" name="Footer Placeholder 4"/>
          <p:cNvSpPr>
            <a:spLocks noGrp="1"/>
          </p:cNvSpPr>
          <p:nvPr>
            <p:ph type="ftr" sz="quarter" idx="11"/>
          </p:nvPr>
        </p:nvSpPr>
        <p:spPr/>
        <p:txBody>
          <a:bodyPr/>
          <a:lstStyle>
            <a:lvl1pPr>
              <a:defRPr/>
            </a:lvl1pPr>
          </a:lstStyle>
          <a:p>
            <a:pPr>
              <a:defRPr/>
            </a:pPr>
            <a:endParaRPr lang="en-IN" dirty="0"/>
          </a:p>
        </p:txBody>
      </p:sp>
      <p:sp>
        <p:nvSpPr>
          <p:cNvPr id="6" name="Slide Number Placeholder 5"/>
          <p:cNvSpPr>
            <a:spLocks noGrp="1"/>
          </p:cNvSpPr>
          <p:nvPr>
            <p:ph type="sldNum" sz="quarter" idx="12"/>
          </p:nvPr>
        </p:nvSpPr>
        <p:spPr/>
        <p:txBody>
          <a:bodyPr/>
          <a:lstStyle>
            <a:lvl1pPr>
              <a:defRPr/>
            </a:lvl1pPr>
          </a:lstStyle>
          <a:p>
            <a:pPr>
              <a:defRPr/>
            </a:pPr>
            <a:fld id="{DADEAA1D-1E97-49CF-92B0-283ACE796DE4}" type="slidenum">
              <a:rPr lang="en-IN"/>
              <a:pPr>
                <a:defRPr/>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225DDAF4-C83D-4170-AEE5-7FACD0348661}" type="datetimeFigureOut">
              <a:rPr lang="en-US"/>
              <a:pPr>
                <a:defRPr/>
              </a:pPr>
              <a:t>11/23/2013</a:t>
            </a:fld>
            <a:endParaRPr lang="en-IN" dirty="0"/>
          </a:p>
        </p:txBody>
      </p:sp>
      <p:sp>
        <p:nvSpPr>
          <p:cNvPr id="5" name="Footer Placeholder 4"/>
          <p:cNvSpPr>
            <a:spLocks noGrp="1"/>
          </p:cNvSpPr>
          <p:nvPr>
            <p:ph type="ftr" sz="quarter" idx="11"/>
          </p:nvPr>
        </p:nvSpPr>
        <p:spPr/>
        <p:txBody>
          <a:bodyPr/>
          <a:lstStyle>
            <a:lvl1pPr>
              <a:defRPr/>
            </a:lvl1pPr>
          </a:lstStyle>
          <a:p>
            <a:pPr>
              <a:defRPr/>
            </a:pPr>
            <a:endParaRPr lang="en-IN" dirty="0"/>
          </a:p>
        </p:txBody>
      </p:sp>
      <p:sp>
        <p:nvSpPr>
          <p:cNvPr id="6" name="Slide Number Placeholder 5"/>
          <p:cNvSpPr>
            <a:spLocks noGrp="1"/>
          </p:cNvSpPr>
          <p:nvPr>
            <p:ph type="sldNum" sz="quarter" idx="12"/>
          </p:nvPr>
        </p:nvSpPr>
        <p:spPr/>
        <p:txBody>
          <a:bodyPr/>
          <a:lstStyle>
            <a:lvl1pPr>
              <a:defRPr/>
            </a:lvl1pPr>
          </a:lstStyle>
          <a:p>
            <a:pPr>
              <a:defRPr/>
            </a:pPr>
            <a:fld id="{6277F8BD-82EC-46BC-8FBF-71859E164D1F}" type="slidenum">
              <a:rPr lang="en-IN"/>
              <a:pPr>
                <a:defRPr/>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C1CC53B6-C5C9-4698-B803-4F749B39C995}" type="datetimeFigureOut">
              <a:rPr lang="en-US"/>
              <a:pPr>
                <a:defRPr/>
              </a:pPr>
              <a:t>11/23/2013</a:t>
            </a:fld>
            <a:endParaRPr lang="en-IN" dirty="0"/>
          </a:p>
        </p:txBody>
      </p:sp>
      <p:sp>
        <p:nvSpPr>
          <p:cNvPr id="5" name="Footer Placeholder 4"/>
          <p:cNvSpPr>
            <a:spLocks noGrp="1"/>
          </p:cNvSpPr>
          <p:nvPr>
            <p:ph type="ftr" sz="quarter" idx="11"/>
          </p:nvPr>
        </p:nvSpPr>
        <p:spPr/>
        <p:txBody>
          <a:bodyPr/>
          <a:lstStyle>
            <a:lvl1pPr>
              <a:defRPr/>
            </a:lvl1pPr>
          </a:lstStyle>
          <a:p>
            <a:pPr>
              <a:defRPr/>
            </a:pPr>
            <a:endParaRPr lang="en-IN" dirty="0"/>
          </a:p>
        </p:txBody>
      </p:sp>
      <p:sp>
        <p:nvSpPr>
          <p:cNvPr id="6" name="Slide Number Placeholder 5"/>
          <p:cNvSpPr>
            <a:spLocks noGrp="1"/>
          </p:cNvSpPr>
          <p:nvPr>
            <p:ph type="sldNum" sz="quarter" idx="12"/>
          </p:nvPr>
        </p:nvSpPr>
        <p:spPr/>
        <p:txBody>
          <a:bodyPr/>
          <a:lstStyle>
            <a:lvl1pPr>
              <a:defRPr/>
            </a:lvl1pPr>
          </a:lstStyle>
          <a:p>
            <a:pPr>
              <a:defRPr/>
            </a:pPr>
            <a:fld id="{EA5C2724-1339-4D22-8B8F-7345917D2AFF}" type="slidenum">
              <a:rPr lang="en-IN"/>
              <a:pPr>
                <a:defRPr/>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51A860B-453D-42AF-94F5-68CF1A1B83A4}" type="datetimeFigureOut">
              <a:rPr lang="en-US"/>
              <a:pPr>
                <a:defRPr/>
              </a:pPr>
              <a:t>11/23/2013</a:t>
            </a:fld>
            <a:endParaRPr lang="en-IN" dirty="0"/>
          </a:p>
        </p:txBody>
      </p:sp>
      <p:sp>
        <p:nvSpPr>
          <p:cNvPr id="5" name="Footer Placeholder 4"/>
          <p:cNvSpPr>
            <a:spLocks noGrp="1"/>
          </p:cNvSpPr>
          <p:nvPr>
            <p:ph type="ftr" sz="quarter" idx="11"/>
          </p:nvPr>
        </p:nvSpPr>
        <p:spPr/>
        <p:txBody>
          <a:bodyPr/>
          <a:lstStyle>
            <a:lvl1pPr>
              <a:defRPr/>
            </a:lvl1pPr>
          </a:lstStyle>
          <a:p>
            <a:pPr>
              <a:defRPr/>
            </a:pPr>
            <a:endParaRPr lang="en-IN" dirty="0"/>
          </a:p>
        </p:txBody>
      </p:sp>
      <p:sp>
        <p:nvSpPr>
          <p:cNvPr id="6" name="Slide Number Placeholder 5"/>
          <p:cNvSpPr>
            <a:spLocks noGrp="1"/>
          </p:cNvSpPr>
          <p:nvPr>
            <p:ph type="sldNum" sz="quarter" idx="12"/>
          </p:nvPr>
        </p:nvSpPr>
        <p:spPr/>
        <p:txBody>
          <a:bodyPr/>
          <a:lstStyle>
            <a:lvl1pPr>
              <a:defRPr/>
            </a:lvl1pPr>
          </a:lstStyle>
          <a:p>
            <a:pPr>
              <a:defRPr/>
            </a:pPr>
            <a:fld id="{E92EA469-AEAC-4D47-90B5-6F1458BB2B4D}" type="slidenum">
              <a:rPr lang="en-IN"/>
              <a:pPr>
                <a:defRPr/>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3"/>
          <p:cNvSpPr>
            <a:spLocks noGrp="1"/>
          </p:cNvSpPr>
          <p:nvPr>
            <p:ph type="dt" sz="half" idx="10"/>
          </p:nvPr>
        </p:nvSpPr>
        <p:spPr/>
        <p:txBody>
          <a:bodyPr/>
          <a:lstStyle>
            <a:lvl1pPr>
              <a:defRPr/>
            </a:lvl1pPr>
          </a:lstStyle>
          <a:p>
            <a:pPr>
              <a:defRPr/>
            </a:pPr>
            <a:fld id="{C70759A3-2058-4E2C-B012-96C502D35360}" type="datetimeFigureOut">
              <a:rPr lang="en-US"/>
              <a:pPr>
                <a:defRPr/>
              </a:pPr>
              <a:t>11/23/2013</a:t>
            </a:fld>
            <a:endParaRPr lang="en-IN" dirty="0"/>
          </a:p>
        </p:txBody>
      </p:sp>
      <p:sp>
        <p:nvSpPr>
          <p:cNvPr id="6" name="Footer Placeholder 4"/>
          <p:cNvSpPr>
            <a:spLocks noGrp="1"/>
          </p:cNvSpPr>
          <p:nvPr>
            <p:ph type="ftr" sz="quarter" idx="11"/>
          </p:nvPr>
        </p:nvSpPr>
        <p:spPr/>
        <p:txBody>
          <a:bodyPr/>
          <a:lstStyle>
            <a:lvl1pPr>
              <a:defRPr/>
            </a:lvl1pPr>
          </a:lstStyle>
          <a:p>
            <a:pPr>
              <a:defRPr/>
            </a:pPr>
            <a:endParaRPr lang="en-IN" dirty="0"/>
          </a:p>
        </p:txBody>
      </p:sp>
      <p:sp>
        <p:nvSpPr>
          <p:cNvPr id="7" name="Slide Number Placeholder 5"/>
          <p:cNvSpPr>
            <a:spLocks noGrp="1"/>
          </p:cNvSpPr>
          <p:nvPr>
            <p:ph type="sldNum" sz="quarter" idx="12"/>
          </p:nvPr>
        </p:nvSpPr>
        <p:spPr/>
        <p:txBody>
          <a:bodyPr/>
          <a:lstStyle>
            <a:lvl1pPr>
              <a:defRPr/>
            </a:lvl1pPr>
          </a:lstStyle>
          <a:p>
            <a:pPr>
              <a:defRPr/>
            </a:pPr>
            <a:fld id="{444B7C7B-C7FA-44F7-9903-A4AAB1E84923}" type="slidenum">
              <a:rPr lang="en-IN"/>
              <a:pPr>
                <a:defRPr/>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3"/>
          <p:cNvSpPr>
            <a:spLocks noGrp="1"/>
          </p:cNvSpPr>
          <p:nvPr>
            <p:ph type="dt" sz="half" idx="10"/>
          </p:nvPr>
        </p:nvSpPr>
        <p:spPr/>
        <p:txBody>
          <a:bodyPr/>
          <a:lstStyle>
            <a:lvl1pPr>
              <a:defRPr/>
            </a:lvl1pPr>
          </a:lstStyle>
          <a:p>
            <a:pPr>
              <a:defRPr/>
            </a:pPr>
            <a:fld id="{AFED9E21-99BB-40EE-B70E-0ABACB164307}" type="datetimeFigureOut">
              <a:rPr lang="en-US"/>
              <a:pPr>
                <a:defRPr/>
              </a:pPr>
              <a:t>11/23/2013</a:t>
            </a:fld>
            <a:endParaRPr lang="en-IN" dirty="0"/>
          </a:p>
        </p:txBody>
      </p:sp>
      <p:sp>
        <p:nvSpPr>
          <p:cNvPr id="8" name="Footer Placeholder 4"/>
          <p:cNvSpPr>
            <a:spLocks noGrp="1"/>
          </p:cNvSpPr>
          <p:nvPr>
            <p:ph type="ftr" sz="quarter" idx="11"/>
          </p:nvPr>
        </p:nvSpPr>
        <p:spPr/>
        <p:txBody>
          <a:bodyPr/>
          <a:lstStyle>
            <a:lvl1pPr>
              <a:defRPr/>
            </a:lvl1pPr>
          </a:lstStyle>
          <a:p>
            <a:pPr>
              <a:defRPr/>
            </a:pPr>
            <a:endParaRPr lang="en-IN" dirty="0"/>
          </a:p>
        </p:txBody>
      </p:sp>
      <p:sp>
        <p:nvSpPr>
          <p:cNvPr id="9" name="Slide Number Placeholder 5"/>
          <p:cNvSpPr>
            <a:spLocks noGrp="1"/>
          </p:cNvSpPr>
          <p:nvPr>
            <p:ph type="sldNum" sz="quarter" idx="12"/>
          </p:nvPr>
        </p:nvSpPr>
        <p:spPr/>
        <p:txBody>
          <a:bodyPr/>
          <a:lstStyle>
            <a:lvl1pPr>
              <a:defRPr/>
            </a:lvl1pPr>
          </a:lstStyle>
          <a:p>
            <a:pPr>
              <a:defRPr/>
            </a:pPr>
            <a:fld id="{88B9BF48-6BC8-4ABC-B789-934F2FB915BA}" type="slidenum">
              <a:rPr lang="en-IN"/>
              <a:pPr>
                <a:defRPr/>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fld id="{F02EC21C-0462-4C30-8D42-1CE984661EB7}" type="datetimeFigureOut">
              <a:rPr lang="en-US"/>
              <a:pPr>
                <a:defRPr/>
              </a:pPr>
              <a:t>11/23/2013</a:t>
            </a:fld>
            <a:endParaRPr lang="en-IN" dirty="0"/>
          </a:p>
        </p:txBody>
      </p:sp>
      <p:sp>
        <p:nvSpPr>
          <p:cNvPr id="4" name="Footer Placeholder 4"/>
          <p:cNvSpPr>
            <a:spLocks noGrp="1"/>
          </p:cNvSpPr>
          <p:nvPr>
            <p:ph type="ftr" sz="quarter" idx="11"/>
          </p:nvPr>
        </p:nvSpPr>
        <p:spPr/>
        <p:txBody>
          <a:bodyPr/>
          <a:lstStyle>
            <a:lvl1pPr>
              <a:defRPr/>
            </a:lvl1pPr>
          </a:lstStyle>
          <a:p>
            <a:pPr>
              <a:defRPr/>
            </a:pPr>
            <a:endParaRPr lang="en-IN" dirty="0"/>
          </a:p>
        </p:txBody>
      </p:sp>
      <p:sp>
        <p:nvSpPr>
          <p:cNvPr id="5" name="Slide Number Placeholder 5"/>
          <p:cNvSpPr>
            <a:spLocks noGrp="1"/>
          </p:cNvSpPr>
          <p:nvPr>
            <p:ph type="sldNum" sz="quarter" idx="12"/>
          </p:nvPr>
        </p:nvSpPr>
        <p:spPr/>
        <p:txBody>
          <a:bodyPr/>
          <a:lstStyle>
            <a:lvl1pPr>
              <a:defRPr/>
            </a:lvl1pPr>
          </a:lstStyle>
          <a:p>
            <a:pPr>
              <a:defRPr/>
            </a:pPr>
            <a:fld id="{23E42DD8-065F-462E-9063-1941A7191DE2}" type="slidenum">
              <a:rPr lang="en-IN"/>
              <a:pPr>
                <a:defRPr/>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87E06D-A286-49E4-AA39-898A7339A71F}" type="datetimeFigureOut">
              <a:rPr lang="en-US"/>
              <a:pPr>
                <a:defRPr/>
              </a:pPr>
              <a:t>11/23/2013</a:t>
            </a:fld>
            <a:endParaRPr lang="en-IN" dirty="0"/>
          </a:p>
        </p:txBody>
      </p:sp>
      <p:sp>
        <p:nvSpPr>
          <p:cNvPr id="3" name="Footer Placeholder 4"/>
          <p:cNvSpPr>
            <a:spLocks noGrp="1"/>
          </p:cNvSpPr>
          <p:nvPr>
            <p:ph type="ftr" sz="quarter" idx="11"/>
          </p:nvPr>
        </p:nvSpPr>
        <p:spPr/>
        <p:txBody>
          <a:bodyPr/>
          <a:lstStyle>
            <a:lvl1pPr>
              <a:defRPr/>
            </a:lvl1pPr>
          </a:lstStyle>
          <a:p>
            <a:pPr>
              <a:defRPr/>
            </a:pPr>
            <a:endParaRPr lang="en-IN" dirty="0"/>
          </a:p>
        </p:txBody>
      </p:sp>
      <p:sp>
        <p:nvSpPr>
          <p:cNvPr id="4" name="Slide Number Placeholder 5"/>
          <p:cNvSpPr>
            <a:spLocks noGrp="1"/>
          </p:cNvSpPr>
          <p:nvPr>
            <p:ph type="sldNum" sz="quarter" idx="12"/>
          </p:nvPr>
        </p:nvSpPr>
        <p:spPr/>
        <p:txBody>
          <a:bodyPr/>
          <a:lstStyle>
            <a:lvl1pPr>
              <a:defRPr/>
            </a:lvl1pPr>
          </a:lstStyle>
          <a:p>
            <a:pPr>
              <a:defRPr/>
            </a:pPr>
            <a:fld id="{56CC0651-0B77-4A35-977F-7BE570DD1426}" type="slidenum">
              <a:rPr lang="en-IN"/>
              <a:pPr>
                <a:defRPr/>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1A10C2-31CA-40AE-AEEC-C79F77A527BF}" type="datetimeFigureOut">
              <a:rPr lang="en-US"/>
              <a:pPr>
                <a:defRPr/>
              </a:pPr>
              <a:t>11/23/2013</a:t>
            </a:fld>
            <a:endParaRPr lang="en-IN" dirty="0"/>
          </a:p>
        </p:txBody>
      </p:sp>
      <p:sp>
        <p:nvSpPr>
          <p:cNvPr id="6" name="Footer Placeholder 4"/>
          <p:cNvSpPr>
            <a:spLocks noGrp="1"/>
          </p:cNvSpPr>
          <p:nvPr>
            <p:ph type="ftr" sz="quarter" idx="11"/>
          </p:nvPr>
        </p:nvSpPr>
        <p:spPr/>
        <p:txBody>
          <a:bodyPr/>
          <a:lstStyle>
            <a:lvl1pPr>
              <a:defRPr/>
            </a:lvl1pPr>
          </a:lstStyle>
          <a:p>
            <a:pPr>
              <a:defRPr/>
            </a:pPr>
            <a:endParaRPr lang="en-IN" dirty="0"/>
          </a:p>
        </p:txBody>
      </p:sp>
      <p:sp>
        <p:nvSpPr>
          <p:cNvPr id="7" name="Slide Number Placeholder 5"/>
          <p:cNvSpPr>
            <a:spLocks noGrp="1"/>
          </p:cNvSpPr>
          <p:nvPr>
            <p:ph type="sldNum" sz="quarter" idx="12"/>
          </p:nvPr>
        </p:nvSpPr>
        <p:spPr/>
        <p:txBody>
          <a:bodyPr/>
          <a:lstStyle>
            <a:lvl1pPr>
              <a:defRPr/>
            </a:lvl1pPr>
          </a:lstStyle>
          <a:p>
            <a:pPr>
              <a:defRPr/>
            </a:pPr>
            <a:fld id="{96E1D6EB-B156-4A8E-A25D-F4C87DBA4AA9}" type="slidenum">
              <a:rPr lang="en-IN"/>
              <a:pPr>
                <a:defRPr/>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0B4D1D2-59FC-4AD2-B0C7-7BB3404CA121}" type="datetimeFigureOut">
              <a:rPr lang="en-US"/>
              <a:pPr>
                <a:defRPr/>
              </a:pPr>
              <a:t>11/23/2013</a:t>
            </a:fld>
            <a:endParaRPr lang="en-IN" dirty="0"/>
          </a:p>
        </p:txBody>
      </p:sp>
      <p:sp>
        <p:nvSpPr>
          <p:cNvPr id="6" name="Footer Placeholder 4"/>
          <p:cNvSpPr>
            <a:spLocks noGrp="1"/>
          </p:cNvSpPr>
          <p:nvPr>
            <p:ph type="ftr" sz="quarter" idx="11"/>
          </p:nvPr>
        </p:nvSpPr>
        <p:spPr/>
        <p:txBody>
          <a:bodyPr/>
          <a:lstStyle>
            <a:lvl1pPr>
              <a:defRPr/>
            </a:lvl1pPr>
          </a:lstStyle>
          <a:p>
            <a:pPr>
              <a:defRPr/>
            </a:pPr>
            <a:endParaRPr lang="en-IN" dirty="0"/>
          </a:p>
        </p:txBody>
      </p:sp>
      <p:sp>
        <p:nvSpPr>
          <p:cNvPr id="7" name="Slide Number Placeholder 5"/>
          <p:cNvSpPr>
            <a:spLocks noGrp="1"/>
          </p:cNvSpPr>
          <p:nvPr>
            <p:ph type="sldNum" sz="quarter" idx="12"/>
          </p:nvPr>
        </p:nvSpPr>
        <p:spPr/>
        <p:txBody>
          <a:bodyPr/>
          <a:lstStyle>
            <a:lvl1pPr>
              <a:defRPr/>
            </a:lvl1pPr>
          </a:lstStyle>
          <a:p>
            <a:pPr>
              <a:defRPr/>
            </a:pPr>
            <a:fld id="{6C3BC937-E0A4-4DA9-A2BD-287E1A6D20A7}" type="slidenum">
              <a:rPr lang="en-IN"/>
              <a:pPr>
                <a:defRPr/>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5FC9C7E-F37B-4849-A00A-71B2E642735A}" type="datetimeFigureOut">
              <a:rPr lang="en-US"/>
              <a:pPr>
                <a:defRPr/>
              </a:pPr>
              <a:t>11/23/2013</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13B8AC4-14C2-4ECB-AF34-C5030CE729FA}" type="slidenum">
              <a:rPr lang="en-IN"/>
              <a:pPr>
                <a:defRPr/>
              </a:pPr>
              <a:t>‹#›</a:t>
            </a:fld>
            <a:endParaRPr lang="en-IN"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990600" y="1981200"/>
            <a:ext cx="7772400" cy="1470025"/>
          </a:xfrm>
        </p:spPr>
        <p:txBody>
          <a:bodyPr/>
          <a:lstStyle/>
          <a:p>
            <a:pPr eaLnBrk="1" hangingPunct="1"/>
            <a:r>
              <a:rPr lang="en-US" dirty="0" smtClean="0"/>
              <a:t>CRANIAL AVM: CLASSIFICATION AND MANAGEMENT</a:t>
            </a:r>
            <a:endParaRPr lang="en-IN"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dirty="0" smtClean="0"/>
              <a:t>Haemorrhage </a:t>
            </a:r>
            <a:endParaRPr lang="en-IN" dirty="0" smtClean="0"/>
          </a:p>
        </p:txBody>
      </p:sp>
      <p:sp>
        <p:nvSpPr>
          <p:cNvPr id="3" name="Content Placeholder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en-US" dirty="0" smtClean="0"/>
              <a:t>Commonest presentation 38-65%</a:t>
            </a:r>
          </a:p>
          <a:p>
            <a:pPr eaLnBrk="1" fontAlgn="auto" hangingPunct="1">
              <a:spcAft>
                <a:spcPts val="0"/>
              </a:spcAft>
              <a:buFont typeface="Arial" pitchFamily="34" charset="0"/>
              <a:buChar char="•"/>
              <a:defRPr/>
            </a:pPr>
            <a:r>
              <a:rPr lang="en-US" dirty="0" smtClean="0"/>
              <a:t>Peak in the 5</a:t>
            </a:r>
            <a:r>
              <a:rPr lang="en-US" baseline="30000" dirty="0" smtClean="0"/>
              <a:t>th</a:t>
            </a:r>
            <a:r>
              <a:rPr lang="en-US" dirty="0" smtClean="0"/>
              <a:t> decade</a:t>
            </a:r>
          </a:p>
          <a:p>
            <a:pPr eaLnBrk="1" fontAlgn="auto" hangingPunct="1">
              <a:spcAft>
                <a:spcPts val="0"/>
              </a:spcAft>
              <a:buFont typeface="Arial" pitchFamily="34" charset="0"/>
              <a:buChar char="•"/>
              <a:defRPr/>
            </a:pPr>
            <a:r>
              <a:rPr lang="en-US" dirty="0" smtClean="0"/>
              <a:t>15% mortality, 30 – 50% disabling deficit / bleed</a:t>
            </a:r>
          </a:p>
          <a:p>
            <a:pPr eaLnBrk="1" fontAlgn="auto" hangingPunct="1">
              <a:spcAft>
                <a:spcPts val="0"/>
              </a:spcAft>
              <a:buFont typeface="Arial" pitchFamily="34" charset="0"/>
              <a:buChar char="•"/>
              <a:defRPr/>
            </a:pPr>
            <a:r>
              <a:rPr lang="en-US" dirty="0" smtClean="0"/>
              <a:t>Parrenchymal &gt; IVH &gt; SAH</a:t>
            </a:r>
          </a:p>
          <a:p>
            <a:pPr eaLnBrk="1" fontAlgn="auto" hangingPunct="1">
              <a:spcAft>
                <a:spcPts val="0"/>
              </a:spcAft>
              <a:buFont typeface="Arial" pitchFamily="34" charset="0"/>
              <a:buChar char="•"/>
              <a:defRPr/>
            </a:pPr>
            <a:r>
              <a:rPr lang="en-US" dirty="0" smtClean="0"/>
              <a:t>Risk of bleed 2-4%/ year</a:t>
            </a:r>
          </a:p>
          <a:p>
            <a:pPr eaLnBrk="1" fontAlgn="auto" hangingPunct="1">
              <a:spcAft>
                <a:spcPts val="0"/>
              </a:spcAft>
              <a:buFont typeface="Arial" pitchFamily="34" charset="0"/>
              <a:buChar char="•"/>
              <a:defRPr/>
            </a:pPr>
            <a:r>
              <a:rPr lang="en-US" dirty="0" smtClean="0"/>
              <a:t>Lifetime risk of bleed</a:t>
            </a:r>
          </a:p>
          <a:p>
            <a:pPr lvl="3" eaLnBrk="1" fontAlgn="auto" hangingPunct="1">
              <a:spcAft>
                <a:spcPts val="0"/>
              </a:spcAft>
              <a:buFont typeface="Arial" pitchFamily="34" charset="0"/>
              <a:buChar char="–"/>
              <a:defRPr/>
            </a:pPr>
            <a:r>
              <a:rPr lang="en-US" dirty="0" smtClean="0"/>
              <a:t> 1</a:t>
            </a:r>
            <a:r>
              <a:rPr lang="en-IN" dirty="0" smtClean="0"/>
              <a:t>-(risk of bleed)</a:t>
            </a:r>
            <a:r>
              <a:rPr lang="en-IN" baseline="30000" dirty="0" smtClean="0"/>
              <a:t>n </a:t>
            </a:r>
          </a:p>
          <a:p>
            <a:pPr lvl="3" eaLnBrk="1" fontAlgn="auto" hangingPunct="1">
              <a:spcAft>
                <a:spcPts val="0"/>
              </a:spcAft>
              <a:buFont typeface="Arial" pitchFamily="34" charset="0"/>
              <a:buNone/>
              <a:defRPr/>
            </a:pPr>
            <a:r>
              <a:rPr lang="en-US" dirty="0" smtClean="0"/>
              <a:t>		n=number of years of expected life remaining</a:t>
            </a:r>
          </a:p>
          <a:p>
            <a:pPr lvl="3" eaLnBrk="1" fontAlgn="auto" hangingPunct="1">
              <a:spcAft>
                <a:spcPts val="0"/>
              </a:spcAft>
              <a:buFont typeface="Arial" pitchFamily="34" charset="0"/>
              <a:buChar char="–"/>
              <a:defRPr/>
            </a:pPr>
            <a:r>
              <a:rPr lang="en-US" dirty="0" smtClean="0"/>
              <a:t>105-age (assuming a 3% risk of bleed /year)</a:t>
            </a:r>
          </a:p>
          <a:p>
            <a:pPr eaLnBrk="1" fontAlgn="auto" hangingPunct="1">
              <a:spcAft>
                <a:spcPts val="0"/>
              </a:spcAft>
              <a:buFont typeface="Arial" pitchFamily="34" charset="0"/>
              <a:buChar char="•"/>
              <a:defRPr/>
            </a:pPr>
            <a:r>
              <a:rPr lang="en-US" dirty="0" smtClean="0"/>
              <a:t>Risk factors</a:t>
            </a:r>
          </a:p>
          <a:p>
            <a:pPr lvl="3" eaLnBrk="1" fontAlgn="auto" hangingPunct="1">
              <a:spcAft>
                <a:spcPts val="0"/>
              </a:spcAft>
              <a:buFont typeface="Arial" pitchFamily="34" charset="0"/>
              <a:buChar char="–"/>
              <a:defRPr/>
            </a:pPr>
            <a:r>
              <a:rPr lang="en-US" dirty="0" smtClean="0"/>
              <a:t>Previous bleed</a:t>
            </a:r>
          </a:p>
          <a:p>
            <a:pPr lvl="3" eaLnBrk="1" fontAlgn="auto" hangingPunct="1">
              <a:spcAft>
                <a:spcPts val="0"/>
              </a:spcAft>
              <a:buFont typeface="Arial" pitchFamily="34" charset="0"/>
              <a:buChar char="–"/>
              <a:defRPr/>
            </a:pPr>
            <a:r>
              <a:rPr lang="en-US" dirty="0" smtClean="0"/>
              <a:t>Deep location</a:t>
            </a:r>
          </a:p>
          <a:p>
            <a:pPr lvl="3" eaLnBrk="1" fontAlgn="auto" hangingPunct="1">
              <a:spcAft>
                <a:spcPts val="0"/>
              </a:spcAft>
              <a:buFont typeface="Arial" pitchFamily="34" charset="0"/>
              <a:buChar char="–"/>
              <a:defRPr/>
            </a:pPr>
            <a:r>
              <a:rPr lang="en-US" dirty="0" smtClean="0"/>
              <a:t>Deep venous drainage</a:t>
            </a:r>
          </a:p>
          <a:p>
            <a:pPr lvl="3" eaLnBrk="1" fontAlgn="auto" hangingPunct="1">
              <a:spcAft>
                <a:spcPts val="0"/>
              </a:spcAft>
              <a:buFont typeface="Arial" pitchFamily="34" charset="0"/>
              <a:buChar char="–"/>
              <a:defRPr/>
            </a:pPr>
            <a:r>
              <a:rPr lang="en-US" dirty="0" smtClean="0"/>
              <a:t>Single draining vein</a:t>
            </a:r>
          </a:p>
          <a:p>
            <a:pPr lvl="3" eaLnBrk="1" fontAlgn="auto" hangingPunct="1">
              <a:spcAft>
                <a:spcPts val="0"/>
              </a:spcAft>
              <a:buFont typeface="Arial" pitchFamily="34" charset="0"/>
              <a:buChar char="–"/>
              <a:defRPr/>
            </a:pPr>
            <a:r>
              <a:rPr lang="en-US" dirty="0" smtClean="0"/>
              <a:t>Size  &lt;3 / &gt;6 cm</a:t>
            </a:r>
          </a:p>
          <a:p>
            <a:pPr lvl="3" eaLnBrk="1" fontAlgn="auto" hangingPunct="1">
              <a:spcAft>
                <a:spcPts val="0"/>
              </a:spcAft>
              <a:buFont typeface="Arial" pitchFamily="34" charset="0"/>
              <a:buChar char="–"/>
              <a:defRPr/>
            </a:pP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dirty="0" smtClean="0"/>
              <a:t>AVM and Aneurysms </a:t>
            </a:r>
            <a:endParaRPr lang="en-IN" dirty="0" smtClean="0"/>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US" dirty="0" smtClean="0"/>
              <a:t>8-10% (2.7-34%)</a:t>
            </a:r>
          </a:p>
          <a:p>
            <a:pPr eaLnBrk="1" fontAlgn="auto" hangingPunct="1">
              <a:spcAft>
                <a:spcPts val="0"/>
              </a:spcAft>
              <a:buFont typeface="Arial" pitchFamily="34" charset="0"/>
              <a:buChar char="•"/>
              <a:defRPr/>
            </a:pPr>
            <a:r>
              <a:rPr lang="en-US" dirty="0" smtClean="0"/>
              <a:t>M (41Y) &gt; F (31Y)</a:t>
            </a:r>
          </a:p>
          <a:p>
            <a:pPr eaLnBrk="1" fontAlgn="auto" hangingPunct="1">
              <a:spcAft>
                <a:spcPts val="0"/>
              </a:spcAft>
              <a:buFont typeface="Arial" pitchFamily="34" charset="0"/>
              <a:buChar char="•"/>
              <a:defRPr/>
            </a:pPr>
            <a:r>
              <a:rPr lang="en-US" dirty="0" smtClean="0"/>
              <a:t>Multiple in 30-50%</a:t>
            </a:r>
          </a:p>
          <a:p>
            <a:pPr eaLnBrk="1" fontAlgn="auto" hangingPunct="1">
              <a:spcAft>
                <a:spcPts val="0"/>
              </a:spcAft>
              <a:buFont typeface="Arial" pitchFamily="34" charset="0"/>
              <a:buChar char="•"/>
              <a:defRPr/>
            </a:pPr>
            <a:r>
              <a:rPr lang="en-US" dirty="0" smtClean="0"/>
              <a:t>Classification</a:t>
            </a:r>
          </a:p>
          <a:p>
            <a:pPr lvl="2" eaLnBrk="1" fontAlgn="auto" hangingPunct="1">
              <a:spcAft>
                <a:spcPts val="0"/>
              </a:spcAft>
              <a:buFont typeface="Arial" pitchFamily="34" charset="0"/>
              <a:buChar char="•"/>
              <a:defRPr/>
            </a:pPr>
            <a:r>
              <a:rPr lang="en-US" dirty="0" smtClean="0"/>
              <a:t>Flow related (85%)</a:t>
            </a:r>
          </a:p>
          <a:p>
            <a:pPr lvl="3" eaLnBrk="1" fontAlgn="auto" hangingPunct="1">
              <a:spcAft>
                <a:spcPts val="0"/>
              </a:spcAft>
              <a:buFont typeface="Arial" pitchFamily="34" charset="0"/>
              <a:buChar char="–"/>
              <a:defRPr/>
            </a:pPr>
            <a:r>
              <a:rPr lang="en-US" dirty="0" smtClean="0"/>
              <a:t>Proximal (circle of Willis, proximal feeding vessel till primary bifurcation)</a:t>
            </a:r>
          </a:p>
          <a:p>
            <a:pPr lvl="3" eaLnBrk="1" fontAlgn="auto" hangingPunct="1">
              <a:spcAft>
                <a:spcPts val="0"/>
              </a:spcAft>
              <a:buFont typeface="Arial" pitchFamily="34" charset="0"/>
              <a:buChar char="–"/>
              <a:defRPr/>
            </a:pPr>
            <a:r>
              <a:rPr lang="en-US" dirty="0" smtClean="0"/>
              <a:t>Distal </a:t>
            </a:r>
          </a:p>
          <a:p>
            <a:pPr lvl="3" eaLnBrk="1" fontAlgn="auto" hangingPunct="1">
              <a:spcAft>
                <a:spcPts val="0"/>
              </a:spcAft>
              <a:buFont typeface="Arial" pitchFamily="34" charset="0"/>
              <a:buChar char="–"/>
              <a:defRPr/>
            </a:pPr>
            <a:r>
              <a:rPr lang="en-US" dirty="0" smtClean="0"/>
              <a:t>Intranidal </a:t>
            </a:r>
          </a:p>
          <a:p>
            <a:pPr lvl="2" eaLnBrk="1" fontAlgn="auto" hangingPunct="1">
              <a:spcAft>
                <a:spcPts val="0"/>
              </a:spcAft>
              <a:buFont typeface="Arial" pitchFamily="34" charset="0"/>
              <a:buChar char="•"/>
              <a:defRPr/>
            </a:pPr>
            <a:r>
              <a:rPr lang="en-US" dirty="0" smtClean="0"/>
              <a:t>Unrelated (15%)</a:t>
            </a:r>
          </a:p>
          <a:p>
            <a:pPr eaLnBrk="1" fontAlgn="auto" hangingPunct="1">
              <a:spcAft>
                <a:spcPts val="0"/>
              </a:spcAft>
              <a:buFont typeface="Arial" pitchFamily="34" charset="0"/>
              <a:buChar char="•"/>
              <a:defRPr/>
            </a:pPr>
            <a:r>
              <a:rPr lang="en-US" dirty="0" smtClean="0"/>
              <a:t>Mechanisms</a:t>
            </a:r>
          </a:p>
          <a:p>
            <a:pPr lvl="2" eaLnBrk="1" fontAlgn="auto" hangingPunct="1">
              <a:spcAft>
                <a:spcPts val="0"/>
              </a:spcAft>
              <a:buFont typeface="Arial" pitchFamily="34" charset="0"/>
              <a:buChar char="•"/>
              <a:defRPr/>
            </a:pPr>
            <a:r>
              <a:rPr lang="en-US" dirty="0" smtClean="0"/>
              <a:t>Incidental </a:t>
            </a:r>
          </a:p>
          <a:p>
            <a:pPr lvl="2" eaLnBrk="1" fontAlgn="auto" hangingPunct="1">
              <a:spcAft>
                <a:spcPts val="0"/>
              </a:spcAft>
              <a:buFont typeface="Arial" pitchFamily="34" charset="0"/>
              <a:buChar char="•"/>
              <a:defRPr/>
            </a:pPr>
            <a:r>
              <a:rPr lang="en-US" dirty="0" smtClean="0"/>
              <a:t>Haemodynamic changes due to AVM</a:t>
            </a:r>
          </a:p>
          <a:p>
            <a:pPr lvl="2" eaLnBrk="1" fontAlgn="auto" hangingPunct="1">
              <a:spcAft>
                <a:spcPts val="0"/>
              </a:spcAft>
              <a:buFont typeface="Arial" pitchFamily="34" charset="0"/>
              <a:buChar char="•"/>
              <a:defRPr/>
            </a:pPr>
            <a:r>
              <a:rPr lang="en-US" dirty="0" smtClean="0"/>
              <a:t>Both are congenital malformations  </a:t>
            </a:r>
          </a:p>
          <a:p>
            <a:pPr eaLnBrk="1" fontAlgn="auto" hangingPunct="1">
              <a:spcAft>
                <a:spcPts val="0"/>
              </a:spcAft>
              <a:buFont typeface="Arial" pitchFamily="34" charset="0"/>
              <a:buChar char="•"/>
              <a:defRPr/>
            </a:pP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smtClean="0"/>
              <a:t>Seizures </a:t>
            </a:r>
            <a:endParaRPr lang="en-IN" dirty="0" smtClean="0"/>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15-35%</a:t>
            </a:r>
          </a:p>
          <a:p>
            <a:pPr eaLnBrk="1" fontAlgn="auto" hangingPunct="1">
              <a:spcAft>
                <a:spcPts val="0"/>
              </a:spcAft>
              <a:buFont typeface="Arial" pitchFamily="34" charset="0"/>
              <a:buChar char="•"/>
              <a:defRPr/>
            </a:pPr>
            <a:r>
              <a:rPr lang="en-US" dirty="0" smtClean="0"/>
              <a:t>Usually focal</a:t>
            </a:r>
          </a:p>
          <a:p>
            <a:pPr eaLnBrk="1" fontAlgn="auto" hangingPunct="1">
              <a:spcAft>
                <a:spcPts val="0"/>
              </a:spcAft>
              <a:buFont typeface="Arial" pitchFamily="34" charset="0"/>
              <a:buChar char="•"/>
              <a:defRPr/>
            </a:pPr>
            <a:r>
              <a:rPr lang="en-US" dirty="0" smtClean="0"/>
              <a:t>Increased incidence in</a:t>
            </a:r>
          </a:p>
          <a:p>
            <a:pPr lvl="3" eaLnBrk="1" fontAlgn="auto" hangingPunct="1">
              <a:spcAft>
                <a:spcPts val="0"/>
              </a:spcAft>
              <a:buFont typeface="Arial" pitchFamily="34" charset="0"/>
              <a:buChar char="–"/>
              <a:defRPr/>
            </a:pPr>
            <a:r>
              <a:rPr lang="en-US" dirty="0" smtClean="0"/>
              <a:t>Superficial</a:t>
            </a:r>
          </a:p>
          <a:p>
            <a:pPr lvl="3" eaLnBrk="1" fontAlgn="auto" hangingPunct="1">
              <a:spcAft>
                <a:spcPts val="0"/>
              </a:spcAft>
              <a:buFont typeface="Arial" pitchFamily="34" charset="0"/>
              <a:buChar char="–"/>
              <a:defRPr/>
            </a:pPr>
            <a:r>
              <a:rPr lang="en-US" dirty="0" smtClean="0"/>
              <a:t>Large size</a:t>
            </a:r>
          </a:p>
          <a:p>
            <a:pPr lvl="3" eaLnBrk="1" fontAlgn="auto" hangingPunct="1">
              <a:spcAft>
                <a:spcPts val="0"/>
              </a:spcAft>
              <a:buFont typeface="Arial" pitchFamily="34" charset="0"/>
              <a:buChar char="–"/>
              <a:defRPr/>
            </a:pPr>
            <a:r>
              <a:rPr lang="en-US" dirty="0" smtClean="0"/>
              <a:t>Frontal / Temporal</a:t>
            </a:r>
          </a:p>
          <a:p>
            <a:pPr eaLnBrk="1" fontAlgn="auto" hangingPunct="1">
              <a:spcAft>
                <a:spcPts val="0"/>
              </a:spcAft>
              <a:buFont typeface="Arial" pitchFamily="34" charset="0"/>
              <a:buChar char="•"/>
              <a:defRPr/>
            </a:pPr>
            <a:r>
              <a:rPr lang="en-US" dirty="0" smtClean="0"/>
              <a:t>Probable causes</a:t>
            </a:r>
          </a:p>
          <a:p>
            <a:pPr lvl="3" eaLnBrk="1" fontAlgn="auto" hangingPunct="1">
              <a:spcAft>
                <a:spcPts val="0"/>
              </a:spcAft>
              <a:buFont typeface="Arial" pitchFamily="34" charset="0"/>
              <a:buChar char="–"/>
              <a:defRPr/>
            </a:pPr>
            <a:r>
              <a:rPr lang="en-US" dirty="0" smtClean="0"/>
              <a:t>Mass effect</a:t>
            </a:r>
          </a:p>
          <a:p>
            <a:pPr lvl="3" eaLnBrk="1" fontAlgn="auto" hangingPunct="1">
              <a:spcAft>
                <a:spcPts val="0"/>
              </a:spcAft>
              <a:buFont typeface="Arial" pitchFamily="34" charset="0"/>
              <a:buChar char="–"/>
              <a:defRPr/>
            </a:pPr>
            <a:r>
              <a:rPr lang="en-US" dirty="0" smtClean="0"/>
              <a:t>Cortical irritation</a:t>
            </a:r>
          </a:p>
          <a:p>
            <a:pPr lvl="3" eaLnBrk="1" fontAlgn="auto" hangingPunct="1">
              <a:spcAft>
                <a:spcPts val="0"/>
              </a:spcAft>
              <a:buFont typeface="Arial" pitchFamily="34" charset="0"/>
              <a:buChar char="–"/>
              <a:defRPr/>
            </a:pPr>
            <a:r>
              <a:rPr lang="en-US" dirty="0" smtClean="0"/>
              <a:t>Steal ---- ischemia, cortical damage</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smtClean="0"/>
              <a:t>Headache </a:t>
            </a:r>
            <a:endParaRPr lang="en-IN" dirty="0" smtClean="0"/>
          </a:p>
        </p:txBody>
      </p:sp>
      <p:sp>
        <p:nvSpPr>
          <p:cNvPr id="14339" name="Content Placeholder 2"/>
          <p:cNvSpPr>
            <a:spLocks noGrp="1"/>
          </p:cNvSpPr>
          <p:nvPr>
            <p:ph idx="1"/>
          </p:nvPr>
        </p:nvSpPr>
        <p:spPr/>
        <p:txBody>
          <a:bodyPr/>
          <a:lstStyle/>
          <a:p>
            <a:pPr eaLnBrk="1" hangingPunct="1"/>
            <a:r>
              <a:rPr lang="en-US" dirty="0" smtClean="0"/>
              <a:t>Seen in 15% at presentation</a:t>
            </a:r>
          </a:p>
          <a:p>
            <a:pPr eaLnBrk="1" hangingPunct="1"/>
            <a:r>
              <a:rPr lang="en-US" dirty="0" smtClean="0"/>
              <a:t>Hemicranial / migraine like</a:t>
            </a:r>
          </a:p>
          <a:p>
            <a:pPr eaLnBrk="1" hangingPunct="1"/>
            <a:r>
              <a:rPr lang="en-US" dirty="0" smtClean="0"/>
              <a:t>Occipital AVM</a:t>
            </a:r>
          </a:p>
          <a:p>
            <a:pPr eaLnBrk="1" hangingPunct="1"/>
            <a:r>
              <a:rPr lang="en-US" dirty="0" smtClean="0"/>
              <a:t>Meningeal artery --- involvement/ recruitment of blood supply from it</a:t>
            </a:r>
            <a:endParaRPr lang="en-IN"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dirty="0" smtClean="0"/>
              <a:t>Neurological deficits</a:t>
            </a:r>
            <a:endParaRPr lang="en-IN" dirty="0" smtClean="0"/>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t>&lt; 10% at presentation</a:t>
            </a:r>
          </a:p>
          <a:p>
            <a:pPr eaLnBrk="1" fontAlgn="auto" hangingPunct="1">
              <a:spcAft>
                <a:spcPts val="0"/>
              </a:spcAft>
              <a:buFont typeface="Arial" pitchFamily="34" charset="0"/>
              <a:buChar char="•"/>
              <a:defRPr/>
            </a:pPr>
            <a:r>
              <a:rPr lang="en-US" dirty="0" smtClean="0"/>
              <a:t>Transient, permanent, progressive</a:t>
            </a:r>
          </a:p>
          <a:p>
            <a:pPr eaLnBrk="1" fontAlgn="auto" hangingPunct="1">
              <a:spcAft>
                <a:spcPts val="0"/>
              </a:spcAft>
              <a:buFont typeface="Arial" pitchFamily="34" charset="0"/>
              <a:buChar char="•"/>
              <a:defRPr/>
            </a:pPr>
            <a:r>
              <a:rPr lang="en-US" dirty="0" smtClean="0"/>
              <a:t>Learning disorders in 66% of adults</a:t>
            </a:r>
          </a:p>
          <a:p>
            <a:pPr eaLnBrk="1" fontAlgn="auto" hangingPunct="1">
              <a:spcAft>
                <a:spcPts val="0"/>
              </a:spcAft>
              <a:buFont typeface="Arial" pitchFamily="34" charset="0"/>
              <a:buChar char="•"/>
              <a:defRPr/>
            </a:pPr>
            <a:r>
              <a:rPr lang="en-US" dirty="0" smtClean="0"/>
              <a:t>Functional decline 1.5%/ Yr (not due to bleed)</a:t>
            </a:r>
          </a:p>
          <a:p>
            <a:pPr eaLnBrk="1" fontAlgn="auto" hangingPunct="1">
              <a:spcAft>
                <a:spcPts val="0"/>
              </a:spcAft>
              <a:buFont typeface="Arial" pitchFamily="34" charset="0"/>
              <a:buChar char="•"/>
              <a:defRPr/>
            </a:pPr>
            <a:r>
              <a:rPr lang="en-US" dirty="0" smtClean="0"/>
              <a:t>Mechanism </a:t>
            </a:r>
          </a:p>
          <a:p>
            <a:pPr lvl="2" eaLnBrk="1" fontAlgn="auto" hangingPunct="1">
              <a:spcAft>
                <a:spcPts val="0"/>
              </a:spcAft>
              <a:buFont typeface="Arial" pitchFamily="34" charset="0"/>
              <a:buChar char="•"/>
              <a:defRPr/>
            </a:pPr>
            <a:r>
              <a:rPr lang="en-US" dirty="0" smtClean="0"/>
              <a:t>Recurrent bleed</a:t>
            </a:r>
          </a:p>
          <a:p>
            <a:pPr lvl="2" eaLnBrk="1" fontAlgn="auto" hangingPunct="1">
              <a:spcAft>
                <a:spcPts val="0"/>
              </a:spcAft>
              <a:buFont typeface="Arial" pitchFamily="34" charset="0"/>
              <a:buChar char="•"/>
              <a:defRPr/>
            </a:pPr>
            <a:r>
              <a:rPr lang="en-US" dirty="0" smtClean="0"/>
              <a:t>Mass effect</a:t>
            </a:r>
          </a:p>
          <a:p>
            <a:pPr lvl="2" eaLnBrk="1" fontAlgn="auto" hangingPunct="1">
              <a:spcAft>
                <a:spcPts val="0"/>
              </a:spcAft>
              <a:buFont typeface="Arial" pitchFamily="34" charset="0"/>
              <a:buChar char="•"/>
              <a:defRPr/>
            </a:pPr>
            <a:r>
              <a:rPr lang="en-US" dirty="0" smtClean="0"/>
              <a:t>Hydrocephalus</a:t>
            </a:r>
          </a:p>
          <a:p>
            <a:pPr lvl="2" eaLnBrk="1" fontAlgn="auto" hangingPunct="1">
              <a:spcAft>
                <a:spcPts val="0"/>
              </a:spcAft>
              <a:buFont typeface="Arial" pitchFamily="34" charset="0"/>
              <a:buChar char="•"/>
              <a:defRPr/>
            </a:pPr>
            <a:r>
              <a:rPr lang="en-US" dirty="0" smtClean="0"/>
              <a:t>Ischemia</a:t>
            </a:r>
          </a:p>
          <a:p>
            <a:pPr lvl="2" eaLnBrk="1" fontAlgn="auto" hangingPunct="1">
              <a:spcAft>
                <a:spcPts val="0"/>
              </a:spcAft>
              <a:buFont typeface="Arial" pitchFamily="34" charset="0"/>
              <a:buChar char="•"/>
              <a:defRPr/>
            </a:pPr>
            <a:r>
              <a:rPr lang="en-US" dirty="0" smtClean="0"/>
              <a:t>Steal phenomenon</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endParaRPr lang="en-IN" dirty="0" smtClean="0"/>
          </a:p>
        </p:txBody>
      </p:sp>
      <p:graphicFrame>
        <p:nvGraphicFramePr>
          <p:cNvPr id="4" name="Content Placeholder 3"/>
          <p:cNvGraphicFramePr>
            <a:graphicFrameLocks noGrp="1"/>
          </p:cNvGraphicFramePr>
          <p:nvPr>
            <p:ph idx="1"/>
          </p:nvPr>
        </p:nvGraphicFramePr>
        <p:xfrm>
          <a:off x="457200" y="500063"/>
          <a:ext cx="8229600" cy="5947586"/>
        </p:xfrm>
        <a:graphic>
          <a:graphicData uri="http://schemas.openxmlformats.org/drawingml/2006/table">
            <a:tbl>
              <a:tblPr firstRow="1" bandRow="1">
                <a:tableStyleId>{5C22544A-7EE6-4342-B048-85BDC9FD1C3A}</a:tableStyleId>
              </a:tblPr>
              <a:tblGrid>
                <a:gridCol w="2614602"/>
                <a:gridCol w="785818"/>
                <a:gridCol w="785818"/>
                <a:gridCol w="714380"/>
                <a:gridCol w="714380"/>
                <a:gridCol w="571504"/>
                <a:gridCol w="714380"/>
                <a:gridCol w="714380"/>
                <a:gridCol w="614338"/>
              </a:tblGrid>
              <a:tr h="497852">
                <a:tc>
                  <a:txBody>
                    <a:bodyPr/>
                    <a:lstStyle/>
                    <a:p>
                      <a:pPr algn="ctr">
                        <a:lnSpc>
                          <a:spcPct val="115000"/>
                        </a:lnSpc>
                        <a:spcAft>
                          <a:spcPts val="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100" dirty="0">
                          <a:solidFill>
                            <a:srgbClr val="000000"/>
                          </a:solidFill>
                          <a:latin typeface="Arial"/>
                          <a:ea typeface="Times New Roman"/>
                          <a:cs typeface="Times New Roman"/>
                        </a:rPr>
                        <a:t>GRAF </a:t>
                      </a:r>
                      <a:endParaRPr lang="en-IN" sz="18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100" dirty="0">
                          <a:solidFill>
                            <a:srgbClr val="000000"/>
                          </a:solidFill>
                          <a:latin typeface="Arial"/>
                          <a:ea typeface="Times New Roman"/>
                          <a:cs typeface="Times New Roman"/>
                        </a:rPr>
                        <a:t>CRAWFORD </a:t>
                      </a:r>
                      <a:endParaRPr lang="en-IN" sz="18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100" dirty="0">
                          <a:solidFill>
                            <a:srgbClr val="000000"/>
                          </a:solidFill>
                          <a:latin typeface="Arial"/>
                          <a:ea typeface="Times New Roman"/>
                          <a:cs typeface="Times New Roman"/>
                        </a:rPr>
                        <a:t>ONDRA </a:t>
                      </a:r>
                      <a:endParaRPr lang="en-IN" sz="18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100" dirty="0">
                          <a:solidFill>
                            <a:srgbClr val="000000"/>
                          </a:solidFill>
                          <a:latin typeface="Arial"/>
                          <a:ea typeface="Times New Roman"/>
                          <a:cs typeface="Times New Roman"/>
                        </a:rPr>
                        <a:t>BROWN </a:t>
                      </a:r>
                      <a:endParaRPr lang="en-IN" sz="18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100" dirty="0">
                          <a:solidFill>
                            <a:srgbClr val="000000"/>
                          </a:solidFill>
                          <a:latin typeface="Arial"/>
                          <a:ea typeface="Times New Roman"/>
                          <a:cs typeface="Times New Roman"/>
                        </a:rPr>
                        <a:t>BROWN </a:t>
                      </a:r>
                      <a:endParaRPr lang="en-IN" sz="18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100" dirty="0">
                          <a:solidFill>
                            <a:srgbClr val="000000"/>
                          </a:solidFill>
                          <a:latin typeface="Arial"/>
                          <a:ea typeface="Times New Roman"/>
                          <a:cs typeface="Times New Roman"/>
                        </a:rPr>
                        <a:t>APSIMON </a:t>
                      </a:r>
                      <a:endParaRPr lang="en-IN" sz="18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100" dirty="0">
                          <a:solidFill>
                            <a:srgbClr val="000000"/>
                          </a:solidFill>
                          <a:latin typeface="Arial"/>
                          <a:ea typeface="Times New Roman"/>
                          <a:cs typeface="Times New Roman"/>
                        </a:rPr>
                        <a:t>DA </a:t>
                      </a:r>
                      <a:r>
                        <a:rPr lang="en-US" sz="1100" dirty="0" smtClean="0">
                          <a:solidFill>
                            <a:srgbClr val="000000"/>
                          </a:solidFill>
                          <a:latin typeface="Arial"/>
                          <a:ea typeface="Times New Roman"/>
                          <a:cs typeface="Times New Roman"/>
                        </a:rPr>
                        <a:t>COSTA</a:t>
                      </a:r>
                      <a:endParaRPr lang="en-IN" sz="18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100" dirty="0">
                          <a:solidFill>
                            <a:srgbClr val="000000"/>
                          </a:solidFill>
                          <a:latin typeface="Arial"/>
                          <a:ea typeface="Times New Roman"/>
                          <a:cs typeface="Times New Roman"/>
                        </a:rPr>
                        <a:t>HALIM </a:t>
                      </a:r>
                      <a:endParaRPr lang="en-IN" sz="1800" dirty="0">
                        <a:latin typeface="Calibri"/>
                        <a:ea typeface="Times New Roman"/>
                        <a:cs typeface="Times New Roman"/>
                      </a:endParaRPr>
                    </a:p>
                  </a:txBody>
                  <a:tcPr marL="0" marR="0" marT="0" marB="0" anchor="ctr"/>
                </a:tc>
              </a:tr>
              <a:tr h="497852">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Number of patients</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191</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217</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160</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166 </a:t>
                      </a:r>
                      <a:r>
                        <a:rPr lang="en-US" sz="1100" dirty="0" smtClean="0">
                          <a:solidFill>
                            <a:srgbClr val="000000"/>
                          </a:solidFill>
                          <a:latin typeface="Arial"/>
                          <a:ea typeface="Times New Roman"/>
                          <a:cs typeface="Times New Roman"/>
                        </a:rPr>
                        <a:t>unruptured</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91</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57</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678</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760</a:t>
                      </a:r>
                      <a:endParaRPr lang="en-IN" sz="1800" dirty="0">
                        <a:latin typeface="Calibri"/>
                        <a:ea typeface="Times New Roman"/>
                        <a:cs typeface="Times New Roman"/>
                      </a:endParaRPr>
                    </a:p>
                  </a:txBody>
                  <a:tcPr marL="0" marR="0" marT="0" marB="0" anchor="ctr"/>
                </a:tc>
              </a:tr>
              <a:tr h="497852">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Average follow-up</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4.8 yr for unruptured</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10.4 yr</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23.7 yr</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8.2 yr</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6.6 yr</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10 yr</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2.85 yr</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3.9 yr</a:t>
                      </a:r>
                      <a:endParaRPr lang="en-IN" sz="1800" dirty="0">
                        <a:latin typeface="Calibri"/>
                        <a:ea typeface="Times New Roman"/>
                        <a:cs typeface="Times New Roman"/>
                      </a:endParaRPr>
                    </a:p>
                  </a:txBody>
                  <a:tcPr marL="0" marR="0" marT="0" marB="0" anchor="ctr"/>
                </a:tc>
              </a:tr>
              <a:tr h="497852">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Annual risk for hemorrhage</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4%</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4.61%</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r>
              <a:tr h="497852">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Mortality from hemorrhage </a:t>
                      </a:r>
                      <a:r>
                        <a:rPr lang="en-US" sz="1100" dirty="0" smtClean="0">
                          <a:solidFill>
                            <a:srgbClr val="000000"/>
                          </a:solidFill>
                          <a:latin typeface="Arial"/>
                          <a:ea typeface="Times New Roman"/>
                          <a:cs typeface="Times New Roman"/>
                        </a:rPr>
                        <a:t> </a:t>
                      </a:r>
                      <a:r>
                        <a:rPr lang="en-US" sz="1100" dirty="0">
                          <a:solidFill>
                            <a:srgbClr val="000000"/>
                          </a:solidFill>
                          <a:latin typeface="Arial"/>
                          <a:ea typeface="Times New Roman"/>
                          <a:cs typeface="Times New Roman"/>
                        </a:rPr>
                        <a:t>population studied</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8.3%</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23%</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24.6%</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r>
              <a:tr h="497852">
                <a:tc>
                  <a:txBody>
                    <a:bodyPr/>
                    <a:lstStyle/>
                    <a:p>
                      <a:pPr algn="ctr">
                        <a:lnSpc>
                          <a:spcPct val="115000"/>
                        </a:lnSpc>
                        <a:spcBef>
                          <a:spcPts val="1200"/>
                        </a:spcBef>
                        <a:spcAft>
                          <a:spcPts val="1200"/>
                        </a:spcAft>
                      </a:pPr>
                      <a:r>
                        <a:rPr lang="en-US" sz="1100" dirty="0" smtClean="0">
                          <a:solidFill>
                            <a:srgbClr val="000000"/>
                          </a:solidFill>
                          <a:latin typeface="Arial"/>
                          <a:ea typeface="Times New Roman"/>
                          <a:cs typeface="Times New Roman"/>
                        </a:rPr>
                        <a:t>Proportion </a:t>
                      </a:r>
                      <a:r>
                        <a:rPr lang="en-US" sz="1100" dirty="0">
                          <a:solidFill>
                            <a:srgbClr val="000000"/>
                          </a:solidFill>
                          <a:latin typeface="Arial"/>
                          <a:ea typeface="Times New Roman"/>
                          <a:cs typeface="Times New Roman"/>
                        </a:rPr>
                        <a:t>with hemorrhage </a:t>
                      </a:r>
                      <a:r>
                        <a:rPr lang="en-US" sz="1100" dirty="0" smtClean="0">
                          <a:solidFill>
                            <a:srgbClr val="000000"/>
                          </a:solidFill>
                          <a:latin typeface="Arial"/>
                          <a:ea typeface="Times New Roman"/>
                          <a:cs typeface="Times New Roman"/>
                        </a:rPr>
                        <a:t>experiencing morbidity-mortality </a:t>
                      </a:r>
                      <a:r>
                        <a:rPr lang="en-US" sz="1100" dirty="0">
                          <a:solidFill>
                            <a:srgbClr val="000000"/>
                          </a:solidFill>
                          <a:latin typeface="Arial"/>
                          <a:ea typeface="Times New Roman"/>
                          <a:cs typeface="Times New Roman"/>
                        </a:rPr>
                        <a:t>from hemorrhage</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13%</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20% (40%)</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29% (45%)</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r>
              <a:tr h="497852">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Annual risk for death by hemorrhage</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1.0%</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r>
              <a:tr h="497852">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Morbidity and mortality from hemorrhage for the population studied</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34%</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r>
              <a:tr h="497852">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Annual morbidity and mortality</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2.7%</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r>
              <a:tr h="695774">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Annual risk for hemorrhage in the absence of a hemorrhagic history</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smtClean="0">
                          <a:solidFill>
                            <a:srgbClr val="000000"/>
                          </a:solidFill>
                          <a:latin typeface="Arial"/>
                          <a:ea typeface="Times New Roman"/>
                          <a:cs typeface="Times New Roman"/>
                        </a:rPr>
                        <a:t> </a:t>
                      </a:r>
                      <a:r>
                        <a:rPr lang="en-US" sz="1100" dirty="0">
                          <a:solidFill>
                            <a:srgbClr val="000000"/>
                          </a:solidFill>
                          <a:latin typeface="Arial"/>
                          <a:ea typeface="Times New Roman"/>
                          <a:cs typeface="Times New Roman"/>
                        </a:rPr>
                        <a:t>14% at 5 yr, 39% 20 yr (2%-3%/yr)</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1.7% over 10-yr period</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1.7%</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2.2%</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3%</a:t>
                      </a:r>
                      <a:endParaRPr lang="en-IN" sz="1800" dirty="0">
                        <a:latin typeface="Calibri"/>
                        <a:ea typeface="Times New Roman"/>
                        <a:cs typeface="Times New Roman"/>
                      </a:endParaRPr>
                    </a:p>
                  </a:txBody>
                  <a:tcPr marL="0" marR="0" marT="0" marB="0" anchor="ctr"/>
                </a:tc>
              </a:tr>
              <a:tr h="752916">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Annual risk for hemorrhage with a recent hemorrhagic history</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Cumulative: 6% at 1 yr, 13% at 5 yr, 47% at 20 yr</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3.6% over 10-yr period</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 </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7.48%</a:t>
                      </a:r>
                      <a:endParaRPr lang="en-IN" sz="18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100" dirty="0">
                          <a:solidFill>
                            <a:srgbClr val="000000"/>
                          </a:solidFill>
                          <a:latin typeface="Arial"/>
                          <a:ea typeface="Times New Roman"/>
                          <a:cs typeface="Times New Roman"/>
                        </a:rPr>
                        <a:t>7%</a:t>
                      </a:r>
                      <a:endParaRPr lang="en-IN" sz="1800" dirty="0">
                        <a:latin typeface="Calibri"/>
                        <a:ea typeface="Times New Roman"/>
                        <a:cs typeface="Times New Roman"/>
                      </a:endParaRPr>
                    </a:p>
                  </a:txBody>
                  <a:tcPr marL="0" marR="0" marT="0" marB="0" anchor="ctr"/>
                </a:tc>
              </a:tr>
            </a:tbl>
          </a:graphicData>
        </a:graphic>
      </p:graphicFrame>
      <p:sp>
        <p:nvSpPr>
          <p:cNvPr id="5" name="Oval 4"/>
          <p:cNvSpPr/>
          <p:nvPr/>
        </p:nvSpPr>
        <p:spPr>
          <a:xfrm>
            <a:off x="4786313" y="2143125"/>
            <a:ext cx="428625" cy="2143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6" name="Oval 5"/>
          <p:cNvSpPr/>
          <p:nvPr/>
        </p:nvSpPr>
        <p:spPr>
          <a:xfrm>
            <a:off x="714375" y="2071688"/>
            <a:ext cx="2214563" cy="3571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7" name="Oval 6"/>
          <p:cNvSpPr/>
          <p:nvPr/>
        </p:nvSpPr>
        <p:spPr>
          <a:xfrm>
            <a:off x="7429500" y="2071688"/>
            <a:ext cx="571500" cy="3571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8" name="Oval 7"/>
          <p:cNvSpPr/>
          <p:nvPr/>
        </p:nvSpPr>
        <p:spPr>
          <a:xfrm>
            <a:off x="500063" y="5000625"/>
            <a:ext cx="2428875" cy="6429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9" name="Rectangle 8"/>
          <p:cNvSpPr/>
          <p:nvPr/>
        </p:nvSpPr>
        <p:spPr>
          <a:xfrm>
            <a:off x="3071813" y="5429250"/>
            <a:ext cx="785812" cy="2143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1" name="Oval 10"/>
          <p:cNvSpPr/>
          <p:nvPr/>
        </p:nvSpPr>
        <p:spPr>
          <a:xfrm>
            <a:off x="4786313" y="5143500"/>
            <a:ext cx="428625" cy="3571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2" name="Oval 11"/>
          <p:cNvSpPr/>
          <p:nvPr/>
        </p:nvSpPr>
        <p:spPr>
          <a:xfrm>
            <a:off x="5429250" y="5143500"/>
            <a:ext cx="571500" cy="3571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3" name="Oval 12"/>
          <p:cNvSpPr/>
          <p:nvPr/>
        </p:nvSpPr>
        <p:spPr>
          <a:xfrm>
            <a:off x="428625" y="5715000"/>
            <a:ext cx="2643188" cy="5715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5" name="Oval 14"/>
          <p:cNvSpPr/>
          <p:nvPr/>
        </p:nvSpPr>
        <p:spPr>
          <a:xfrm>
            <a:off x="7500938" y="5786438"/>
            <a:ext cx="428625" cy="5715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6" name="Oval 15"/>
          <p:cNvSpPr/>
          <p:nvPr/>
        </p:nvSpPr>
        <p:spPr>
          <a:xfrm>
            <a:off x="8215313" y="5857875"/>
            <a:ext cx="357187" cy="5000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00063" y="246063"/>
            <a:ext cx="8229600" cy="1143000"/>
          </a:xfrm>
        </p:spPr>
        <p:txBody>
          <a:bodyPr/>
          <a:lstStyle/>
          <a:p>
            <a:pPr eaLnBrk="1" hangingPunct="1"/>
            <a:r>
              <a:rPr lang="en-US" dirty="0" smtClean="0"/>
              <a:t>Natural history</a:t>
            </a:r>
            <a:endParaRPr lang="en-IN" dirty="0" smtClean="0"/>
          </a:p>
        </p:txBody>
      </p:sp>
      <p:graphicFrame>
        <p:nvGraphicFramePr>
          <p:cNvPr id="4" name="Content Placeholder 3"/>
          <p:cNvGraphicFramePr>
            <a:graphicFrameLocks noGrp="1"/>
          </p:cNvGraphicFramePr>
          <p:nvPr>
            <p:ph idx="1"/>
          </p:nvPr>
        </p:nvGraphicFramePr>
        <p:xfrm>
          <a:off x="500063" y="1571625"/>
          <a:ext cx="8258204" cy="4472003"/>
        </p:xfrm>
        <a:graphic>
          <a:graphicData uri="http://schemas.openxmlformats.org/drawingml/2006/table">
            <a:tbl>
              <a:tblPr firstRow="1" bandRow="1">
                <a:tableStyleId>{5C22544A-7EE6-4342-B048-85BDC9FD1C3A}</a:tableStyleId>
              </a:tblPr>
              <a:tblGrid>
                <a:gridCol w="1614470"/>
                <a:gridCol w="1500198"/>
                <a:gridCol w="1285884"/>
                <a:gridCol w="3857652"/>
              </a:tblGrid>
              <a:tr h="540222">
                <a:tc>
                  <a:txBody>
                    <a:bodyPr/>
                    <a:lstStyle/>
                    <a:p>
                      <a:pPr algn="ctr">
                        <a:lnSpc>
                          <a:spcPct val="115000"/>
                        </a:lnSpc>
                        <a:spcAft>
                          <a:spcPts val="0"/>
                        </a:spcAft>
                      </a:pPr>
                      <a:r>
                        <a:rPr lang="en-US" sz="1200" dirty="0">
                          <a:solidFill>
                            <a:srgbClr val="000000"/>
                          </a:solidFill>
                          <a:latin typeface="Arial"/>
                          <a:ea typeface="Times New Roman"/>
                          <a:cs typeface="Times New Roman"/>
                        </a:rPr>
                        <a:t>SERIES</a:t>
                      </a:r>
                      <a:endParaRPr lang="en-IN" sz="11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200" dirty="0">
                          <a:solidFill>
                            <a:srgbClr val="000000"/>
                          </a:solidFill>
                          <a:latin typeface="Arial"/>
                          <a:ea typeface="Times New Roman"/>
                          <a:cs typeface="Times New Roman"/>
                        </a:rPr>
                        <a:t>NO. OF PATIENTS</a:t>
                      </a:r>
                      <a:endParaRPr lang="en-IN" sz="11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200" dirty="0">
                          <a:solidFill>
                            <a:srgbClr val="000000"/>
                          </a:solidFill>
                          <a:latin typeface="Arial"/>
                          <a:ea typeface="Times New Roman"/>
                          <a:cs typeface="Times New Roman"/>
                        </a:rPr>
                        <a:t>FOLLOW-UP (yr)</a:t>
                      </a:r>
                      <a:endParaRPr lang="en-IN" sz="1100" dirty="0">
                        <a:latin typeface="Calibri"/>
                        <a:ea typeface="Times New Roman"/>
                        <a:cs typeface="Times New Roman"/>
                      </a:endParaRPr>
                    </a:p>
                  </a:txBody>
                  <a:tcPr marL="0" marR="0" marT="0" marB="0" anchor="ctr"/>
                </a:tc>
                <a:tc>
                  <a:txBody>
                    <a:bodyPr/>
                    <a:lstStyle/>
                    <a:p>
                      <a:pPr algn="ctr">
                        <a:lnSpc>
                          <a:spcPct val="115000"/>
                        </a:lnSpc>
                        <a:spcAft>
                          <a:spcPts val="0"/>
                        </a:spcAft>
                      </a:pPr>
                      <a:r>
                        <a:rPr lang="en-US" sz="1200" dirty="0">
                          <a:solidFill>
                            <a:srgbClr val="000000"/>
                          </a:solidFill>
                          <a:latin typeface="Arial"/>
                          <a:ea typeface="Times New Roman"/>
                          <a:cs typeface="Times New Roman"/>
                        </a:rPr>
                        <a:t>ANNUAL HEMORRHAGE RATE</a:t>
                      </a:r>
                      <a:endParaRPr lang="en-IN" sz="1100" dirty="0">
                        <a:latin typeface="Calibri"/>
                        <a:ea typeface="Times New Roman"/>
                        <a:cs typeface="Times New Roman"/>
                      </a:endParaRPr>
                    </a:p>
                  </a:txBody>
                  <a:tcPr marL="0" marR="0" marT="0" marB="0" anchor="ctr"/>
                </a:tc>
              </a:tr>
              <a:tr h="612745">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Graf et al</a:t>
                      </a:r>
                      <a:r>
                        <a:rPr lang="en-US" sz="1200" dirty="0" smtClean="0">
                          <a:solidFill>
                            <a:srgbClr val="000000"/>
                          </a:solidFill>
                          <a:latin typeface="Arial"/>
                          <a:ea typeface="Times New Roman"/>
                          <a:cs typeface="Times New Roman"/>
                        </a:rPr>
                        <a:t>., </a:t>
                      </a:r>
                      <a:r>
                        <a:rPr lang="en-US" sz="1200" dirty="0">
                          <a:solidFill>
                            <a:srgbClr val="000000"/>
                          </a:solidFill>
                          <a:latin typeface="Arial"/>
                          <a:ea typeface="Times New Roman"/>
                          <a:cs typeface="Times New Roman"/>
                        </a:rPr>
                        <a:t>1983</a:t>
                      </a:r>
                      <a:br>
                        <a:rPr lang="en-US" sz="1200" dirty="0">
                          <a:solidFill>
                            <a:srgbClr val="000000"/>
                          </a:solidFill>
                          <a:latin typeface="Arial"/>
                          <a:ea typeface="Times New Roman"/>
                          <a:cs typeface="Times New Roman"/>
                        </a:rPr>
                      </a:b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164</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4.8</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FF0000"/>
                          </a:solidFill>
                          <a:latin typeface="Arial"/>
                          <a:ea typeface="Times New Roman"/>
                          <a:cs typeface="Times New Roman"/>
                        </a:rPr>
                        <a:t>2%-3% in patients without hemorrhage</a:t>
                      </a:r>
                      <a:r>
                        <a:rPr lang="en-US" sz="1200" dirty="0">
                          <a:solidFill>
                            <a:srgbClr val="000000"/>
                          </a:solidFill>
                          <a:latin typeface="Arial"/>
                          <a:ea typeface="Times New Roman"/>
                          <a:cs typeface="Times New Roman"/>
                        </a:rPr>
                        <a:t>; 6% at 1st yr after hemorrhage, then 2% in patients with hemorrhage</a:t>
                      </a:r>
                      <a:endParaRPr lang="en-IN" sz="1100" dirty="0">
                        <a:latin typeface="Calibri"/>
                        <a:ea typeface="Times New Roman"/>
                        <a:cs typeface="Times New Roman"/>
                      </a:endParaRPr>
                    </a:p>
                  </a:txBody>
                  <a:tcPr marL="0" marR="0" marT="0" marB="0" anchor="ctr"/>
                </a:tc>
              </a:tr>
              <a:tr h="612745">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Crawford et al</a:t>
                      </a:r>
                      <a:r>
                        <a:rPr lang="en-US" sz="1200" dirty="0" smtClean="0">
                          <a:solidFill>
                            <a:srgbClr val="000000"/>
                          </a:solidFill>
                          <a:latin typeface="Arial"/>
                          <a:ea typeface="Times New Roman"/>
                          <a:cs typeface="Times New Roman"/>
                        </a:rPr>
                        <a:t>.</a:t>
                      </a:r>
                      <a:r>
                        <a:rPr lang="en-US" sz="1200" baseline="0" dirty="0" smtClean="0">
                          <a:solidFill>
                            <a:srgbClr val="000000"/>
                          </a:solidFill>
                          <a:latin typeface="Arial"/>
                          <a:ea typeface="Times New Roman"/>
                          <a:cs typeface="Times New Roman"/>
                        </a:rPr>
                        <a:t> </a:t>
                      </a:r>
                      <a:r>
                        <a:rPr lang="en-US" sz="1200" dirty="0" smtClean="0">
                          <a:solidFill>
                            <a:srgbClr val="000000"/>
                          </a:solidFill>
                          <a:latin typeface="Arial"/>
                          <a:ea typeface="Times New Roman"/>
                          <a:cs typeface="Times New Roman"/>
                        </a:rPr>
                        <a:t> </a:t>
                      </a:r>
                      <a:r>
                        <a:rPr lang="en-US" sz="1200" dirty="0">
                          <a:solidFill>
                            <a:srgbClr val="000000"/>
                          </a:solidFill>
                          <a:latin typeface="Arial"/>
                          <a:ea typeface="Times New Roman"/>
                          <a:cs typeface="Times New Roman"/>
                        </a:rPr>
                        <a:t>1986</a:t>
                      </a:r>
                      <a:br>
                        <a:rPr lang="en-US" sz="1200" dirty="0">
                          <a:solidFill>
                            <a:srgbClr val="000000"/>
                          </a:solidFill>
                          <a:latin typeface="Arial"/>
                          <a:ea typeface="Times New Roman"/>
                          <a:cs typeface="Times New Roman"/>
                        </a:rPr>
                      </a:b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217</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10.4</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FF0000"/>
                          </a:solidFill>
                          <a:latin typeface="Arial"/>
                          <a:ea typeface="Times New Roman"/>
                          <a:cs typeface="Times New Roman"/>
                        </a:rPr>
                        <a:t>2%; </a:t>
                      </a:r>
                      <a:r>
                        <a:rPr lang="en-US" sz="1200" dirty="0">
                          <a:solidFill>
                            <a:srgbClr val="000000"/>
                          </a:solidFill>
                          <a:latin typeface="Arial"/>
                          <a:ea typeface="Times New Roman"/>
                          <a:cs typeface="Times New Roman"/>
                        </a:rPr>
                        <a:t>36% cumulative risk at 10 yr in patients with hemorrhage; 17% in patients without hemorrhage</a:t>
                      </a:r>
                      <a:endParaRPr lang="en-IN" sz="1100" dirty="0">
                        <a:latin typeface="Calibri"/>
                        <a:ea typeface="Times New Roman"/>
                        <a:cs typeface="Times New Roman"/>
                      </a:endParaRPr>
                    </a:p>
                  </a:txBody>
                  <a:tcPr marL="0" marR="0" marT="0" marB="0" anchor="ctr"/>
                </a:tc>
              </a:tr>
              <a:tr h="587214">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Brown et al</a:t>
                      </a:r>
                      <a:r>
                        <a:rPr lang="en-US" sz="1200" dirty="0" smtClean="0">
                          <a:solidFill>
                            <a:srgbClr val="000000"/>
                          </a:solidFill>
                          <a:latin typeface="Arial"/>
                          <a:ea typeface="Times New Roman"/>
                          <a:cs typeface="Times New Roman"/>
                        </a:rPr>
                        <a:t>.,1988</a:t>
                      </a:r>
                      <a:r>
                        <a:rPr lang="en-US" sz="1200" dirty="0">
                          <a:solidFill>
                            <a:srgbClr val="000000"/>
                          </a:solidFill>
                          <a:latin typeface="Arial"/>
                          <a:ea typeface="Times New Roman"/>
                          <a:cs typeface="Times New Roman"/>
                        </a:rPr>
                        <a:t/>
                      </a:r>
                      <a:br>
                        <a:rPr lang="en-US" sz="1200" dirty="0">
                          <a:solidFill>
                            <a:srgbClr val="000000"/>
                          </a:solidFill>
                          <a:latin typeface="Arial"/>
                          <a:ea typeface="Times New Roman"/>
                          <a:cs typeface="Times New Roman"/>
                        </a:rPr>
                      </a:b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168 (all unruptured)</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8.2</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2.2%</a:t>
                      </a:r>
                      <a:endParaRPr lang="en-IN" sz="1100" dirty="0">
                        <a:latin typeface="Calibri"/>
                        <a:ea typeface="Times New Roman"/>
                        <a:cs typeface="Times New Roman"/>
                      </a:endParaRPr>
                    </a:p>
                  </a:txBody>
                  <a:tcPr marL="0" marR="0" marT="0" marB="0" anchor="ctr"/>
                </a:tc>
              </a:tr>
              <a:tr h="919118">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Ondra et </a:t>
                      </a:r>
                      <a:r>
                        <a:rPr lang="en-US" sz="1200" dirty="0" smtClean="0">
                          <a:solidFill>
                            <a:srgbClr val="000000"/>
                          </a:solidFill>
                          <a:latin typeface="Arial"/>
                          <a:ea typeface="Times New Roman"/>
                          <a:cs typeface="Times New Roman"/>
                        </a:rPr>
                        <a:t>al 1990</a:t>
                      </a:r>
                      <a:r>
                        <a:rPr lang="en-US" sz="1200" dirty="0">
                          <a:solidFill>
                            <a:srgbClr val="000000"/>
                          </a:solidFill>
                          <a:latin typeface="Arial"/>
                          <a:ea typeface="Times New Roman"/>
                          <a:cs typeface="Times New Roman"/>
                        </a:rPr>
                        <a:t/>
                      </a:r>
                      <a:br>
                        <a:rPr lang="en-US" sz="1200" dirty="0">
                          <a:solidFill>
                            <a:srgbClr val="000000"/>
                          </a:solidFill>
                          <a:latin typeface="Arial"/>
                          <a:ea typeface="Times New Roman"/>
                          <a:cs typeface="Times New Roman"/>
                        </a:rPr>
                      </a:b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160</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23.7</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FF0000"/>
                          </a:solidFill>
                          <a:latin typeface="Arial"/>
                          <a:ea typeface="Times New Roman"/>
                          <a:cs typeface="Times New Roman"/>
                        </a:rPr>
                        <a:t>4% overall</a:t>
                      </a:r>
                      <a:r>
                        <a:rPr lang="en-US" sz="1200" dirty="0">
                          <a:solidFill>
                            <a:srgbClr val="000000"/>
                          </a:solidFill>
                          <a:latin typeface="Arial"/>
                          <a:ea typeface="Times New Roman"/>
                          <a:cs typeface="Times New Roman"/>
                        </a:rPr>
                        <a:t>; 3.9% in patients with hemorrhage; 4.3% in patients with seizures; 3.9% in patients with other symptoms</a:t>
                      </a:r>
                      <a:endParaRPr lang="en-IN" sz="1100" dirty="0">
                        <a:latin typeface="Calibri"/>
                        <a:ea typeface="Times New Roman"/>
                        <a:cs typeface="Times New Roman"/>
                      </a:endParaRPr>
                    </a:p>
                  </a:txBody>
                  <a:tcPr marL="0" marR="0" marT="0" marB="0" anchor="ctr"/>
                </a:tc>
              </a:tr>
              <a:tr h="612745">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Mast et </a:t>
                      </a:r>
                      <a:r>
                        <a:rPr lang="en-US" sz="1200" dirty="0" smtClean="0">
                          <a:solidFill>
                            <a:srgbClr val="000000"/>
                          </a:solidFill>
                          <a:latin typeface="Arial"/>
                          <a:ea typeface="Times New Roman"/>
                          <a:cs typeface="Times New Roman"/>
                        </a:rPr>
                        <a:t>al  </a:t>
                      </a:r>
                      <a:r>
                        <a:rPr lang="en-US" sz="1200" dirty="0">
                          <a:solidFill>
                            <a:srgbClr val="000000"/>
                          </a:solidFill>
                          <a:latin typeface="Arial"/>
                          <a:ea typeface="Times New Roman"/>
                          <a:cs typeface="Times New Roman"/>
                        </a:rPr>
                        <a:t>1997</a:t>
                      </a:r>
                      <a:br>
                        <a:rPr lang="en-US" sz="1200" dirty="0">
                          <a:solidFill>
                            <a:srgbClr val="000000"/>
                          </a:solidFill>
                          <a:latin typeface="Arial"/>
                          <a:ea typeface="Times New Roman"/>
                          <a:cs typeface="Times New Roman"/>
                        </a:rPr>
                      </a:br>
                      <a:r>
                        <a:rPr lang="en-US" sz="1200" dirty="0">
                          <a:solidFill>
                            <a:srgbClr val="000000"/>
                          </a:solidFill>
                          <a:latin typeface="Arial"/>
                          <a:ea typeface="Times New Roman"/>
                          <a:cs typeface="Times New Roman"/>
                        </a:rPr>
                        <a:t>Prospective</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281</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1.0</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FF0000"/>
                          </a:solidFill>
                          <a:latin typeface="Arial"/>
                          <a:ea typeface="Times New Roman"/>
                          <a:cs typeface="Times New Roman"/>
                        </a:rPr>
                        <a:t>2.2% in patients without hemorrhage</a:t>
                      </a:r>
                      <a:r>
                        <a:rPr lang="en-US" sz="1200" dirty="0">
                          <a:solidFill>
                            <a:srgbClr val="000000"/>
                          </a:solidFill>
                          <a:latin typeface="Arial"/>
                          <a:ea typeface="Times New Roman"/>
                          <a:cs typeface="Times New Roman"/>
                        </a:rPr>
                        <a:t>; 17.8% in patients with hemorrhage</a:t>
                      </a:r>
                      <a:endParaRPr lang="en-IN" sz="1100" dirty="0">
                        <a:latin typeface="Calibri"/>
                        <a:ea typeface="Times New Roman"/>
                        <a:cs typeface="Times New Roman"/>
                      </a:endParaRPr>
                    </a:p>
                  </a:txBody>
                  <a:tcPr marL="0" marR="0" marT="0" marB="0" anchor="ctr"/>
                </a:tc>
              </a:tr>
              <a:tr h="587214">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Halim et </a:t>
                      </a:r>
                      <a:r>
                        <a:rPr lang="en-US" sz="1200" dirty="0" smtClean="0">
                          <a:solidFill>
                            <a:srgbClr val="000000"/>
                          </a:solidFill>
                          <a:latin typeface="Arial"/>
                          <a:ea typeface="Times New Roman"/>
                          <a:cs typeface="Times New Roman"/>
                        </a:rPr>
                        <a:t>al 2004</a:t>
                      </a:r>
                      <a:r>
                        <a:rPr lang="en-US" sz="1200" dirty="0">
                          <a:solidFill>
                            <a:srgbClr val="000000"/>
                          </a:solidFill>
                          <a:latin typeface="Arial"/>
                          <a:ea typeface="Times New Roman"/>
                          <a:cs typeface="Times New Roman"/>
                        </a:rPr>
                        <a:t/>
                      </a:r>
                      <a:br>
                        <a:rPr lang="en-US" sz="1200" dirty="0">
                          <a:solidFill>
                            <a:srgbClr val="000000"/>
                          </a:solidFill>
                          <a:latin typeface="Arial"/>
                          <a:ea typeface="Times New Roman"/>
                          <a:cs typeface="Times New Roman"/>
                        </a:rPr>
                      </a:b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790</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000000"/>
                          </a:solidFill>
                          <a:latin typeface="Arial"/>
                          <a:ea typeface="Times New Roman"/>
                          <a:cs typeface="Times New Roman"/>
                        </a:rPr>
                        <a:t>4.0</a:t>
                      </a:r>
                      <a:endParaRPr lang="en-IN" sz="1100" dirty="0">
                        <a:latin typeface="Calibri"/>
                        <a:ea typeface="Times New Roman"/>
                        <a:cs typeface="Times New Roman"/>
                      </a:endParaRPr>
                    </a:p>
                  </a:txBody>
                  <a:tcPr marL="0" marR="0" marT="0" marB="0" anchor="ctr"/>
                </a:tc>
                <a:tc>
                  <a:txBody>
                    <a:bodyPr/>
                    <a:lstStyle/>
                    <a:p>
                      <a:pPr algn="ctr">
                        <a:lnSpc>
                          <a:spcPct val="115000"/>
                        </a:lnSpc>
                        <a:spcBef>
                          <a:spcPts val="1200"/>
                        </a:spcBef>
                        <a:spcAft>
                          <a:spcPts val="1200"/>
                        </a:spcAft>
                      </a:pPr>
                      <a:r>
                        <a:rPr lang="en-US" sz="1200" dirty="0">
                          <a:solidFill>
                            <a:srgbClr val="FF0000"/>
                          </a:solidFill>
                          <a:latin typeface="Arial"/>
                          <a:ea typeface="Times New Roman"/>
                          <a:cs typeface="Times New Roman"/>
                        </a:rPr>
                        <a:t>7% for the 1st year, then 3%</a:t>
                      </a:r>
                      <a:endParaRPr lang="en-IN" sz="1100" dirty="0">
                        <a:solidFill>
                          <a:srgbClr val="FF0000"/>
                        </a:solidFill>
                        <a:latin typeface="Calibri"/>
                        <a:ea typeface="Times New Roman"/>
                        <a:cs typeface="Times New Roman"/>
                      </a:endParaRPr>
                    </a:p>
                  </a:txBody>
                  <a:tcPr marL="0" marR="0" marT="0" marB="0"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dirty="0" smtClean="0"/>
              <a:t>Diagnosis </a:t>
            </a:r>
            <a:endParaRPr lang="en-IN" dirty="0" smtClean="0"/>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n-US" dirty="0" smtClean="0"/>
              <a:t>CT</a:t>
            </a:r>
          </a:p>
          <a:p>
            <a:pPr lvl="4" eaLnBrk="1" fontAlgn="auto" hangingPunct="1">
              <a:spcAft>
                <a:spcPts val="0"/>
              </a:spcAft>
              <a:buFont typeface="Arial" pitchFamily="34" charset="0"/>
              <a:buChar char="»"/>
              <a:defRPr/>
            </a:pPr>
            <a:r>
              <a:rPr lang="en-US" dirty="0" smtClean="0"/>
              <a:t>Iso/ hyperdense serpentine vessels</a:t>
            </a:r>
          </a:p>
          <a:p>
            <a:pPr lvl="4" eaLnBrk="1" fontAlgn="auto" hangingPunct="1">
              <a:spcAft>
                <a:spcPts val="0"/>
              </a:spcAft>
              <a:buFont typeface="Arial" pitchFamily="34" charset="0"/>
              <a:buChar char="»"/>
              <a:defRPr/>
            </a:pPr>
            <a:r>
              <a:rPr lang="en-US" dirty="0" smtClean="0"/>
              <a:t>Calcification in 20-30%</a:t>
            </a:r>
          </a:p>
          <a:p>
            <a:pPr lvl="4" eaLnBrk="1" fontAlgn="auto" hangingPunct="1">
              <a:spcAft>
                <a:spcPts val="0"/>
              </a:spcAft>
              <a:buFont typeface="Arial" pitchFamily="34" charset="0"/>
              <a:buChar char="»"/>
              <a:defRPr/>
            </a:pPr>
            <a:r>
              <a:rPr lang="en-US" dirty="0" smtClean="0"/>
              <a:t>Strong enhancement</a:t>
            </a:r>
          </a:p>
          <a:p>
            <a:pPr lvl="4" eaLnBrk="1" fontAlgn="auto" hangingPunct="1">
              <a:spcAft>
                <a:spcPts val="0"/>
              </a:spcAft>
              <a:buFont typeface="Arial" pitchFamily="34" charset="0"/>
              <a:buChar char="»"/>
              <a:defRPr/>
            </a:pPr>
            <a:r>
              <a:rPr lang="en-US" dirty="0" smtClean="0"/>
              <a:t>CT angio </a:t>
            </a:r>
          </a:p>
          <a:p>
            <a:pPr eaLnBrk="1" fontAlgn="auto" hangingPunct="1">
              <a:spcAft>
                <a:spcPts val="0"/>
              </a:spcAft>
              <a:buFont typeface="Arial" pitchFamily="34" charset="0"/>
              <a:buChar char="•"/>
              <a:defRPr/>
            </a:pPr>
            <a:r>
              <a:rPr lang="en-US" dirty="0" smtClean="0"/>
              <a:t>MRI</a:t>
            </a:r>
          </a:p>
          <a:p>
            <a:pPr lvl="4" eaLnBrk="1" fontAlgn="auto" hangingPunct="1">
              <a:spcAft>
                <a:spcPts val="0"/>
              </a:spcAft>
              <a:buFont typeface="Arial" pitchFamily="34" charset="0"/>
              <a:buChar char="»"/>
              <a:defRPr/>
            </a:pPr>
            <a:r>
              <a:rPr lang="en-US" dirty="0" smtClean="0"/>
              <a:t>Tightly packed  mass of flow voids with no mass effect</a:t>
            </a:r>
          </a:p>
          <a:p>
            <a:pPr lvl="4" eaLnBrk="1" fontAlgn="auto" hangingPunct="1">
              <a:spcAft>
                <a:spcPts val="0"/>
              </a:spcAft>
              <a:buFont typeface="Arial" pitchFamily="34" charset="0"/>
              <a:buChar char="»"/>
              <a:defRPr/>
            </a:pPr>
            <a:r>
              <a:rPr lang="en-US" dirty="0" smtClean="0"/>
              <a:t>Little or no brain inside</a:t>
            </a:r>
          </a:p>
          <a:p>
            <a:pPr lvl="4" eaLnBrk="1" fontAlgn="auto" hangingPunct="1">
              <a:spcAft>
                <a:spcPts val="0"/>
              </a:spcAft>
              <a:buFont typeface="Arial" pitchFamily="34" charset="0"/>
              <a:buChar char="»"/>
              <a:defRPr/>
            </a:pPr>
            <a:r>
              <a:rPr lang="en-US" dirty="0" smtClean="0"/>
              <a:t>FLAIR – flow voids with surrounding hyper signal</a:t>
            </a:r>
          </a:p>
          <a:p>
            <a:pPr lvl="4" eaLnBrk="1" fontAlgn="auto" hangingPunct="1">
              <a:spcAft>
                <a:spcPts val="0"/>
              </a:spcAft>
              <a:buFont typeface="Arial" pitchFamily="34" charset="0"/>
              <a:buChar char="»"/>
              <a:defRPr/>
            </a:pPr>
            <a:r>
              <a:rPr lang="en-US" dirty="0" smtClean="0"/>
              <a:t>GRE  blooming if haemorrhage</a:t>
            </a:r>
          </a:p>
          <a:p>
            <a:pPr lvl="4" eaLnBrk="1" fontAlgn="auto" hangingPunct="1">
              <a:spcAft>
                <a:spcPts val="0"/>
              </a:spcAft>
              <a:buFont typeface="Arial" pitchFamily="34" charset="0"/>
              <a:buChar char="»"/>
              <a:defRPr/>
            </a:pPr>
            <a:r>
              <a:rPr lang="en-US" dirty="0" smtClean="0"/>
              <a:t>Strong contrast enhancement</a:t>
            </a:r>
          </a:p>
          <a:p>
            <a:pPr lvl="4" eaLnBrk="1" fontAlgn="auto" hangingPunct="1">
              <a:spcAft>
                <a:spcPts val="0"/>
              </a:spcAft>
              <a:buFont typeface="Arial" pitchFamily="34" charset="0"/>
              <a:buChar char="»"/>
              <a:defRPr/>
            </a:pPr>
            <a:r>
              <a:rPr lang="en-US" dirty="0" smtClean="0"/>
              <a:t>DWI normal</a:t>
            </a:r>
          </a:p>
          <a:p>
            <a:pPr lvl="4" eaLnBrk="1" fontAlgn="auto" hangingPunct="1">
              <a:spcAft>
                <a:spcPts val="0"/>
              </a:spcAft>
              <a:buFont typeface="Arial" pitchFamily="34" charset="0"/>
              <a:buChar char="»"/>
              <a:defRPr/>
            </a:pPr>
            <a:r>
              <a:rPr lang="en-US" dirty="0" smtClean="0"/>
              <a:t>MRA</a:t>
            </a:r>
          </a:p>
          <a:p>
            <a:pPr eaLnBrk="1" fontAlgn="auto" hangingPunct="1">
              <a:spcAft>
                <a:spcPts val="0"/>
              </a:spcAft>
              <a:buFont typeface="Arial" pitchFamily="34" charset="0"/>
              <a:buChar char="•"/>
              <a:defRPr/>
            </a:pPr>
            <a:r>
              <a:rPr lang="en-US" dirty="0" smtClean="0"/>
              <a:t>IADSA</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dirty="0" smtClean="0"/>
              <a:t>Diagnosis </a:t>
            </a:r>
            <a:endParaRPr lang="en-IN" dirty="0" smtClean="0"/>
          </a:p>
        </p:txBody>
      </p:sp>
      <p:sp>
        <p:nvSpPr>
          <p:cNvPr id="19459" name="Content Placeholder 2"/>
          <p:cNvSpPr>
            <a:spLocks noGrp="1"/>
          </p:cNvSpPr>
          <p:nvPr>
            <p:ph idx="1"/>
          </p:nvPr>
        </p:nvSpPr>
        <p:spPr>
          <a:xfrm>
            <a:off x="457200" y="1600200"/>
            <a:ext cx="7900988" cy="4525963"/>
          </a:xfrm>
        </p:spPr>
        <p:txBody>
          <a:bodyPr/>
          <a:lstStyle/>
          <a:p>
            <a:pPr eaLnBrk="1" hangingPunct="1"/>
            <a:r>
              <a:rPr lang="en-US" dirty="0" smtClean="0"/>
              <a:t>IADSA</a:t>
            </a:r>
          </a:p>
          <a:p>
            <a:pPr lvl="3" eaLnBrk="1" hangingPunct="1"/>
            <a:r>
              <a:rPr lang="en-US" dirty="0" smtClean="0"/>
              <a:t>Super selective </a:t>
            </a:r>
          </a:p>
          <a:p>
            <a:pPr lvl="3" eaLnBrk="1" hangingPunct="1"/>
            <a:r>
              <a:rPr lang="en-US" dirty="0" smtClean="0"/>
              <a:t>All 4 vessels (essential to study ECA separately)</a:t>
            </a:r>
          </a:p>
          <a:p>
            <a:pPr lvl="3" eaLnBrk="1" hangingPunct="1"/>
            <a:r>
              <a:rPr lang="en-US" dirty="0" smtClean="0"/>
              <a:t>Must delineate</a:t>
            </a:r>
          </a:p>
          <a:p>
            <a:pPr lvl="4" eaLnBrk="1" hangingPunct="1"/>
            <a:r>
              <a:rPr lang="en-US" dirty="0" smtClean="0"/>
              <a:t>Arterial feeders</a:t>
            </a:r>
          </a:p>
          <a:p>
            <a:pPr lvl="4" eaLnBrk="1" hangingPunct="1"/>
            <a:r>
              <a:rPr lang="en-US" dirty="0" smtClean="0"/>
              <a:t>Venous drainage</a:t>
            </a:r>
          </a:p>
          <a:p>
            <a:pPr lvl="4" eaLnBrk="1" hangingPunct="1"/>
            <a:r>
              <a:rPr lang="en-US" dirty="0" smtClean="0"/>
              <a:t>Internal architecture</a:t>
            </a:r>
          </a:p>
          <a:p>
            <a:pPr lvl="4" eaLnBrk="1" hangingPunct="1"/>
            <a:r>
              <a:rPr lang="en-US" dirty="0" smtClean="0"/>
              <a:t>Associated lesions</a:t>
            </a:r>
          </a:p>
          <a:p>
            <a:pPr lvl="4" eaLnBrk="1" hangingPunct="1"/>
            <a:r>
              <a:rPr lang="en-US" dirty="0" smtClean="0"/>
              <a:t>Collateral circulation</a:t>
            </a:r>
          </a:p>
          <a:p>
            <a:pPr lvl="4" eaLnBrk="1" hangingPunct="1"/>
            <a:r>
              <a:rPr lang="en-US" dirty="0" smtClean="0"/>
              <a:t>Venous drainage of normal brain </a:t>
            </a:r>
          </a:p>
          <a:p>
            <a:pPr lvl="3" eaLnBrk="1" hangingPunct="1"/>
            <a:r>
              <a:rPr lang="en-US" dirty="0" smtClean="0"/>
              <a:t>Dural supply leptomeningeal / transdural</a:t>
            </a:r>
          </a:p>
          <a:p>
            <a:pPr lvl="3" eaLnBrk="1" hangingPunct="1">
              <a:buFont typeface="Arial" charset="0"/>
              <a:buNone/>
            </a:pPr>
            <a:endParaRPr lang="en-US" dirty="0" smtClean="0"/>
          </a:p>
          <a:p>
            <a:pPr lvl="3" eaLnBrk="1" hangingPunct="1"/>
            <a:endParaRPr lang="en-US" dirty="0" smtClean="0"/>
          </a:p>
          <a:p>
            <a:pPr lvl="3" eaLnBrk="1" hangingPunct="1"/>
            <a:endParaRPr lang="en-IN"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dirty="0" smtClean="0"/>
              <a:t>Classification </a:t>
            </a:r>
            <a:endParaRPr lang="en-IN" dirty="0" smtClean="0"/>
          </a:p>
        </p:txBody>
      </p:sp>
      <p:sp>
        <p:nvSpPr>
          <p:cNvPr id="20483" name="Content Placeholder 2"/>
          <p:cNvSpPr>
            <a:spLocks noGrp="1"/>
          </p:cNvSpPr>
          <p:nvPr>
            <p:ph idx="1"/>
          </p:nvPr>
        </p:nvSpPr>
        <p:spPr>
          <a:xfrm>
            <a:off x="457200" y="1617663"/>
            <a:ext cx="8186738" cy="4525962"/>
          </a:xfrm>
        </p:spPr>
        <p:txBody>
          <a:bodyPr/>
          <a:lstStyle/>
          <a:p>
            <a:pPr eaLnBrk="1" hangingPunct="1"/>
            <a:r>
              <a:rPr lang="en-US" dirty="0" smtClean="0"/>
              <a:t>Luessenhop and Gennareli</a:t>
            </a:r>
          </a:p>
          <a:p>
            <a:pPr eaLnBrk="1" hangingPunct="1"/>
            <a:r>
              <a:rPr lang="en-US" dirty="0" smtClean="0"/>
              <a:t>Spetzler Martin</a:t>
            </a:r>
          </a:p>
          <a:p>
            <a:pPr eaLnBrk="1" hangingPunct="1"/>
            <a:r>
              <a:rPr lang="en-US" dirty="0" smtClean="0"/>
              <a:t>Nataf</a:t>
            </a:r>
          </a:p>
          <a:p>
            <a:pPr eaLnBrk="1" hangingPunct="1"/>
            <a:r>
              <a:rPr lang="en-US" dirty="0" smtClean="0"/>
              <a:t>Garreston</a:t>
            </a:r>
          </a:p>
          <a:p>
            <a:pPr eaLnBrk="1" hangingPunct="1"/>
            <a:r>
              <a:rPr lang="en-US" dirty="0" smtClean="0"/>
              <a:t>Vienna </a:t>
            </a:r>
          </a:p>
          <a:p>
            <a:pPr eaLnBrk="1" hangingPunct="1"/>
            <a:endParaRPr lang="en-IN"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dirty="0" smtClean="0"/>
              <a:t>AV malformations</a:t>
            </a:r>
            <a:endParaRPr lang="en-IN" dirty="0" smtClean="0"/>
          </a:p>
        </p:txBody>
      </p:sp>
      <p:sp>
        <p:nvSpPr>
          <p:cNvPr id="3075" name="Content Placeholder 2"/>
          <p:cNvSpPr>
            <a:spLocks noGrp="1"/>
          </p:cNvSpPr>
          <p:nvPr>
            <p:ph idx="1"/>
          </p:nvPr>
        </p:nvSpPr>
        <p:spPr>
          <a:xfrm>
            <a:off x="571500" y="1600200"/>
            <a:ext cx="7643813" cy="4525963"/>
          </a:xfrm>
        </p:spPr>
        <p:txBody>
          <a:bodyPr/>
          <a:lstStyle/>
          <a:p>
            <a:pPr eaLnBrk="1" hangingPunct="1"/>
            <a:r>
              <a:rPr lang="en-US" dirty="0" smtClean="0"/>
              <a:t>High flow cerebrovascular lesions</a:t>
            </a:r>
          </a:p>
          <a:p>
            <a:pPr eaLnBrk="1" hangingPunct="1"/>
            <a:r>
              <a:rPr lang="en-US" dirty="0" smtClean="0"/>
              <a:t>Prevalence  0.04-0.52%</a:t>
            </a:r>
          </a:p>
          <a:p>
            <a:pPr eaLnBrk="1" hangingPunct="1"/>
            <a:r>
              <a:rPr lang="en-US" dirty="0" smtClean="0"/>
              <a:t>Sporadic (98%)</a:t>
            </a:r>
          </a:p>
          <a:p>
            <a:pPr eaLnBrk="1" hangingPunct="1"/>
            <a:r>
              <a:rPr lang="en-US" dirty="0" smtClean="0"/>
              <a:t>Syndromic  (2%)</a:t>
            </a:r>
          </a:p>
          <a:p>
            <a:pPr lvl="2" eaLnBrk="1" hangingPunct="1"/>
            <a:r>
              <a:rPr lang="en-US" dirty="0" smtClean="0"/>
              <a:t>Hereditary hemorrhagic telengiectasia (Osler Weber Rendu)</a:t>
            </a:r>
          </a:p>
          <a:p>
            <a:pPr lvl="2" eaLnBrk="1" hangingPunct="1"/>
            <a:r>
              <a:rPr lang="en-US" dirty="0" smtClean="0"/>
              <a:t>Cerebrofacial AV metameric syndromes (CAMS)</a:t>
            </a:r>
          </a:p>
          <a:p>
            <a:pPr lvl="2" eaLnBrk="1" hangingPunct="1"/>
            <a:endParaRPr lang="en-US" dirty="0" smtClean="0"/>
          </a:p>
          <a:p>
            <a:pPr eaLnBrk="1" hangingPunct="1"/>
            <a:endParaRPr lang="en-IN"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01600" y="76200"/>
            <a:ext cx="8890000" cy="6667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dirty="0" smtClean="0"/>
              <a:t>Management </a:t>
            </a:r>
            <a:endParaRPr lang="en-IN" dirty="0" smtClean="0"/>
          </a:p>
        </p:txBody>
      </p:sp>
      <p:sp>
        <p:nvSpPr>
          <p:cNvPr id="22531" name="Content Placeholder 2"/>
          <p:cNvSpPr>
            <a:spLocks noGrp="1"/>
          </p:cNvSpPr>
          <p:nvPr>
            <p:ph idx="1"/>
          </p:nvPr>
        </p:nvSpPr>
        <p:spPr/>
        <p:txBody>
          <a:bodyPr/>
          <a:lstStyle/>
          <a:p>
            <a:pPr eaLnBrk="1" hangingPunct="1"/>
            <a:r>
              <a:rPr lang="en-US" dirty="0" smtClean="0"/>
              <a:t>Observation</a:t>
            </a:r>
          </a:p>
          <a:p>
            <a:pPr eaLnBrk="1" hangingPunct="1"/>
            <a:r>
              <a:rPr lang="en-US" dirty="0" smtClean="0"/>
              <a:t>Microsurgery</a:t>
            </a:r>
          </a:p>
          <a:p>
            <a:pPr eaLnBrk="1" hangingPunct="1"/>
            <a:r>
              <a:rPr lang="en-US" dirty="0" smtClean="0"/>
              <a:t>Gamma knife</a:t>
            </a:r>
          </a:p>
          <a:p>
            <a:pPr eaLnBrk="1" hangingPunct="1"/>
            <a:r>
              <a:rPr lang="en-US" dirty="0" smtClean="0"/>
              <a:t>Embolization</a:t>
            </a:r>
          </a:p>
          <a:p>
            <a:pPr eaLnBrk="1" hangingPunct="1"/>
            <a:r>
              <a:rPr lang="en-US" dirty="0" smtClean="0"/>
              <a:t>Combination </a:t>
            </a:r>
          </a:p>
          <a:p>
            <a:pPr eaLnBrk="1" hangingPunct="1"/>
            <a:r>
              <a:rPr lang="en-US" dirty="0" smtClean="0">
                <a:solidFill>
                  <a:srgbClr val="FF0000"/>
                </a:solidFill>
              </a:rPr>
              <a:t>One</a:t>
            </a:r>
            <a:r>
              <a:rPr lang="en-US" dirty="0" smtClean="0"/>
              <a:t> modality or a </a:t>
            </a:r>
            <a:r>
              <a:rPr lang="en-US" dirty="0" smtClean="0">
                <a:solidFill>
                  <a:srgbClr val="FF0000"/>
                </a:solidFill>
              </a:rPr>
              <a:t>sequential combination </a:t>
            </a:r>
            <a:r>
              <a:rPr lang="en-US" dirty="0" smtClean="0"/>
              <a:t>is the </a:t>
            </a:r>
            <a:r>
              <a:rPr lang="en-US" dirty="0" smtClean="0">
                <a:solidFill>
                  <a:srgbClr val="FF0000"/>
                </a:solidFill>
              </a:rPr>
              <a:t>ideal treatment for a patient</a:t>
            </a:r>
            <a:r>
              <a:rPr lang="en-US" dirty="0" smtClean="0"/>
              <a:t>, different </a:t>
            </a:r>
            <a:r>
              <a:rPr lang="en-US" dirty="0" smtClean="0">
                <a:solidFill>
                  <a:srgbClr val="FF0000"/>
                </a:solidFill>
              </a:rPr>
              <a:t>modalities</a:t>
            </a:r>
            <a:r>
              <a:rPr lang="en-US" dirty="0" smtClean="0"/>
              <a:t> are </a:t>
            </a:r>
            <a:r>
              <a:rPr lang="en-US" dirty="0" smtClean="0">
                <a:solidFill>
                  <a:srgbClr val="FF0000"/>
                </a:solidFill>
              </a:rPr>
              <a:t>not interchangeable</a:t>
            </a:r>
            <a:endParaRPr lang="en-IN" dirty="0" smtClean="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dirty="0" smtClean="0"/>
              <a:t>Microsurgery </a:t>
            </a:r>
            <a:endParaRPr lang="en-IN" dirty="0" smtClean="0"/>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t>Patient related</a:t>
            </a:r>
          </a:p>
          <a:p>
            <a:pPr lvl="4" eaLnBrk="1" fontAlgn="auto" hangingPunct="1">
              <a:spcAft>
                <a:spcPts val="0"/>
              </a:spcAft>
              <a:buFont typeface="Arial" pitchFamily="34" charset="0"/>
              <a:buChar char="»"/>
              <a:defRPr/>
            </a:pPr>
            <a:r>
              <a:rPr lang="en-US" dirty="0" smtClean="0"/>
              <a:t>Age</a:t>
            </a:r>
          </a:p>
          <a:p>
            <a:pPr lvl="4" eaLnBrk="1" fontAlgn="auto" hangingPunct="1">
              <a:spcAft>
                <a:spcPts val="0"/>
              </a:spcAft>
              <a:buFont typeface="Arial" pitchFamily="34" charset="0"/>
              <a:buChar char="»"/>
              <a:defRPr/>
            </a:pPr>
            <a:r>
              <a:rPr lang="en-US" dirty="0" smtClean="0"/>
              <a:t>General condition</a:t>
            </a:r>
          </a:p>
          <a:p>
            <a:pPr lvl="4" eaLnBrk="1" fontAlgn="auto" hangingPunct="1">
              <a:spcAft>
                <a:spcPts val="0"/>
              </a:spcAft>
              <a:buFont typeface="Arial" pitchFamily="34" charset="0"/>
              <a:buChar char="»"/>
              <a:defRPr/>
            </a:pPr>
            <a:r>
              <a:rPr lang="en-US" dirty="0" smtClean="0"/>
              <a:t>Neurological status</a:t>
            </a:r>
          </a:p>
          <a:p>
            <a:pPr lvl="4" eaLnBrk="1" fontAlgn="auto" hangingPunct="1">
              <a:spcAft>
                <a:spcPts val="0"/>
              </a:spcAft>
              <a:buFont typeface="Arial" pitchFamily="34" charset="0"/>
              <a:buChar char="»"/>
              <a:defRPr/>
            </a:pPr>
            <a:r>
              <a:rPr lang="en-US" dirty="0" smtClean="0"/>
              <a:t>Occupation and lifestyle</a:t>
            </a:r>
          </a:p>
          <a:p>
            <a:pPr eaLnBrk="1" fontAlgn="auto" hangingPunct="1">
              <a:spcAft>
                <a:spcPts val="0"/>
              </a:spcAft>
              <a:buFont typeface="Arial" pitchFamily="34" charset="0"/>
              <a:buChar char="•"/>
              <a:defRPr/>
            </a:pPr>
            <a:r>
              <a:rPr lang="en-US" dirty="0" smtClean="0"/>
              <a:t>AVM related</a:t>
            </a:r>
          </a:p>
          <a:p>
            <a:pPr lvl="4" eaLnBrk="1" fontAlgn="auto" hangingPunct="1">
              <a:spcAft>
                <a:spcPts val="0"/>
              </a:spcAft>
              <a:buFont typeface="Arial" pitchFamily="34" charset="0"/>
              <a:buChar char="»"/>
              <a:defRPr/>
            </a:pPr>
            <a:r>
              <a:rPr lang="en-US" dirty="0" smtClean="0"/>
              <a:t>Size and configuration</a:t>
            </a:r>
          </a:p>
          <a:p>
            <a:pPr lvl="4" eaLnBrk="1" fontAlgn="auto" hangingPunct="1">
              <a:spcAft>
                <a:spcPts val="0"/>
              </a:spcAft>
              <a:buFont typeface="Arial" pitchFamily="34" charset="0"/>
              <a:buChar char="»"/>
              <a:defRPr/>
            </a:pPr>
            <a:r>
              <a:rPr lang="en-US" dirty="0" smtClean="0"/>
              <a:t>Location</a:t>
            </a:r>
          </a:p>
          <a:p>
            <a:pPr lvl="4" eaLnBrk="1" fontAlgn="auto" hangingPunct="1">
              <a:spcAft>
                <a:spcPts val="0"/>
              </a:spcAft>
              <a:buFont typeface="Arial" pitchFamily="34" charset="0"/>
              <a:buChar char="»"/>
              <a:defRPr/>
            </a:pPr>
            <a:r>
              <a:rPr lang="en-US" dirty="0" smtClean="0"/>
              <a:t>AVM anatomy and aneurysms</a:t>
            </a:r>
          </a:p>
          <a:p>
            <a:pPr eaLnBrk="1" fontAlgn="auto" hangingPunct="1">
              <a:spcAft>
                <a:spcPts val="0"/>
              </a:spcAft>
              <a:buFont typeface="Arial" pitchFamily="34" charset="0"/>
              <a:buChar char="•"/>
              <a:defRPr/>
            </a:pPr>
            <a:r>
              <a:rPr lang="en-US" dirty="0" smtClean="0"/>
              <a:t>Surgeon related</a:t>
            </a:r>
          </a:p>
          <a:p>
            <a:pPr lvl="4" eaLnBrk="1" fontAlgn="auto" hangingPunct="1">
              <a:spcAft>
                <a:spcPts val="0"/>
              </a:spcAft>
              <a:buFont typeface="Arial" pitchFamily="34" charset="0"/>
              <a:buChar char="»"/>
              <a:defRPr/>
            </a:pPr>
            <a:r>
              <a:rPr lang="en-US" dirty="0" smtClean="0"/>
              <a:t>Experience</a:t>
            </a:r>
          </a:p>
          <a:p>
            <a:pPr lvl="4" eaLnBrk="1" fontAlgn="auto" hangingPunct="1">
              <a:spcAft>
                <a:spcPts val="0"/>
              </a:spcAft>
              <a:buFont typeface="Arial" pitchFamily="34" charset="0"/>
              <a:buChar char="»"/>
              <a:defRPr/>
            </a:pPr>
            <a:r>
              <a:rPr lang="en-US" dirty="0" smtClean="0"/>
              <a:t>Availability and familiarity with all modalities</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dirty="0" smtClean="0"/>
              <a:t>Microsurgery </a:t>
            </a:r>
            <a:endParaRPr lang="en-IN" dirty="0" smtClean="0"/>
          </a:p>
        </p:txBody>
      </p:sp>
      <p:sp>
        <p:nvSpPr>
          <p:cNvPr id="24579" name="Content Placeholder 2"/>
          <p:cNvSpPr>
            <a:spLocks noGrp="1"/>
          </p:cNvSpPr>
          <p:nvPr>
            <p:ph idx="1"/>
          </p:nvPr>
        </p:nvSpPr>
        <p:spPr/>
        <p:txBody>
          <a:bodyPr/>
          <a:lstStyle/>
          <a:p>
            <a:pPr eaLnBrk="1" hangingPunct="1"/>
            <a:r>
              <a:rPr lang="en-US" dirty="0" smtClean="0"/>
              <a:t>Always elective surgery</a:t>
            </a:r>
          </a:p>
          <a:p>
            <a:pPr eaLnBrk="1" hangingPunct="1"/>
            <a:r>
              <a:rPr lang="en-US" dirty="0" smtClean="0"/>
              <a:t>If hematoma – conservative evacuation</a:t>
            </a:r>
          </a:p>
          <a:p>
            <a:pPr eaLnBrk="1" hangingPunct="1"/>
            <a:r>
              <a:rPr lang="en-US" dirty="0" smtClean="0"/>
              <a:t>All brain is eloquent, some is more eloquent</a:t>
            </a:r>
          </a:p>
          <a:p>
            <a:pPr eaLnBrk="1" hangingPunct="1"/>
            <a:r>
              <a:rPr lang="en-US" dirty="0" smtClean="0"/>
              <a:t>Large craniotomy for superficial lesions</a:t>
            </a:r>
          </a:p>
          <a:p>
            <a:pPr eaLnBrk="1" hangingPunct="1"/>
            <a:r>
              <a:rPr lang="en-US" dirty="0" smtClean="0"/>
              <a:t>Positioning to minimize retraction</a:t>
            </a:r>
          </a:p>
          <a:p>
            <a:pPr eaLnBrk="1" hangingPunct="1"/>
            <a:r>
              <a:rPr lang="en-US" dirty="0" smtClean="0"/>
              <a:t>Major draining veins controlled last</a:t>
            </a:r>
          </a:p>
          <a:p>
            <a:pPr lvl="3" eaLnBrk="1" hangingPunct="1">
              <a:buFont typeface="Arial" charset="0"/>
              <a:buNone/>
            </a:pPr>
            <a:endParaRPr lang="en-IN" dirty="0" smtClean="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dirty="0" smtClean="0"/>
              <a:t>Dissection technique</a:t>
            </a:r>
            <a:endParaRPr lang="en-IN" dirty="0" smtClean="0"/>
          </a:p>
        </p:txBody>
      </p:sp>
      <p:sp>
        <p:nvSpPr>
          <p:cNvPr id="4" name="Content Placeholder 3"/>
          <p:cNvSpPr>
            <a:spLocks noGrp="1"/>
          </p:cNvSpPr>
          <p:nvPr>
            <p:ph sz="half" idx="2"/>
          </p:nvPr>
        </p:nvSpPr>
        <p:spPr>
          <a:xfrm>
            <a:off x="611560" y="1600200"/>
            <a:ext cx="8075240" cy="4525963"/>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Open arachnoid, sulci and fissures</a:t>
            </a:r>
          </a:p>
          <a:p>
            <a:pPr eaLnBrk="1" fontAlgn="auto" hangingPunct="1">
              <a:spcAft>
                <a:spcPts val="0"/>
              </a:spcAft>
              <a:buFont typeface="Arial" pitchFamily="34" charset="0"/>
              <a:buChar char="•"/>
              <a:defRPr/>
            </a:pPr>
            <a:r>
              <a:rPr lang="en-US" dirty="0" smtClean="0"/>
              <a:t>Circumferential dissection</a:t>
            </a:r>
          </a:p>
          <a:p>
            <a:pPr eaLnBrk="1" fontAlgn="auto" hangingPunct="1">
              <a:spcAft>
                <a:spcPts val="0"/>
              </a:spcAft>
              <a:buFont typeface="Arial" pitchFamily="34" charset="0"/>
              <a:buChar char="•"/>
              <a:defRPr/>
            </a:pPr>
            <a:r>
              <a:rPr lang="en-US" dirty="0" smtClean="0"/>
              <a:t>Arteries tackled first</a:t>
            </a:r>
          </a:p>
          <a:p>
            <a:pPr eaLnBrk="1" fontAlgn="auto" hangingPunct="1">
              <a:spcAft>
                <a:spcPts val="0"/>
              </a:spcAft>
              <a:buFont typeface="Arial" pitchFamily="34" charset="0"/>
              <a:buChar char="•"/>
              <a:defRPr/>
            </a:pPr>
            <a:r>
              <a:rPr lang="en-US" dirty="0" smtClean="0"/>
              <a:t>Follow till the nidus and confirm the entry to the AVM</a:t>
            </a:r>
          </a:p>
          <a:p>
            <a:pPr eaLnBrk="1" fontAlgn="auto" hangingPunct="1">
              <a:spcAft>
                <a:spcPts val="0"/>
              </a:spcAft>
              <a:buFont typeface="Arial" pitchFamily="34" charset="0"/>
              <a:buChar char="•"/>
              <a:defRPr/>
            </a:pPr>
            <a:r>
              <a:rPr lang="en-US" dirty="0" smtClean="0"/>
              <a:t>Transect close to nidus</a:t>
            </a:r>
          </a:p>
          <a:p>
            <a:pPr eaLnBrk="1" fontAlgn="auto" hangingPunct="1">
              <a:spcAft>
                <a:spcPts val="0"/>
              </a:spcAft>
              <a:buFont typeface="Arial" pitchFamily="34" charset="0"/>
              <a:buChar char="•"/>
              <a:defRPr/>
            </a:pPr>
            <a:r>
              <a:rPr lang="en-US" dirty="0" smtClean="0"/>
              <a:t>No tamponade except on AVM</a:t>
            </a:r>
          </a:p>
          <a:p>
            <a:pPr eaLnBrk="1" fontAlgn="auto" hangingPunct="1">
              <a:spcAft>
                <a:spcPts val="0"/>
              </a:spcAft>
              <a:buFont typeface="Arial" pitchFamily="34" charset="0"/>
              <a:buChar char="•"/>
              <a:defRPr/>
            </a:pPr>
            <a:r>
              <a:rPr lang="en-US" dirty="0" smtClean="0"/>
              <a:t>Skeletonize superficial major draining vein</a:t>
            </a:r>
          </a:p>
          <a:p>
            <a:pPr eaLnBrk="1" fontAlgn="auto" hangingPunct="1">
              <a:spcAft>
                <a:spcPts val="0"/>
              </a:spcAft>
              <a:buFont typeface="Arial" pitchFamily="34" charset="0"/>
              <a:buChar char="•"/>
              <a:defRPr/>
            </a:pPr>
            <a:r>
              <a:rPr lang="en-US" dirty="0" smtClean="0"/>
              <a:t>Post resection </a:t>
            </a:r>
          </a:p>
          <a:p>
            <a:pPr lvl="2" eaLnBrk="1" fontAlgn="auto" hangingPunct="1">
              <a:spcAft>
                <a:spcPts val="0"/>
              </a:spcAft>
              <a:buFont typeface="Arial" pitchFamily="34" charset="0"/>
              <a:buChar char="•"/>
              <a:defRPr/>
            </a:pPr>
            <a:r>
              <a:rPr lang="en-US" dirty="0" smtClean="0"/>
              <a:t>Hypertensive challenge</a:t>
            </a:r>
          </a:p>
          <a:p>
            <a:pPr lvl="2" eaLnBrk="1" fontAlgn="auto" hangingPunct="1">
              <a:spcAft>
                <a:spcPts val="0"/>
              </a:spcAft>
              <a:buFont typeface="Arial" pitchFamily="34" charset="0"/>
              <a:buChar char="•"/>
              <a:defRPr/>
            </a:pPr>
            <a:r>
              <a:rPr lang="en-US" dirty="0" smtClean="0"/>
              <a:t>Cottonoid rub</a:t>
            </a:r>
          </a:p>
          <a:p>
            <a:pPr lvl="2" eaLnBrk="1" fontAlgn="auto" hangingPunct="1">
              <a:spcAft>
                <a:spcPts val="0"/>
              </a:spcAft>
              <a:buFont typeface="Arial" pitchFamily="34" charset="0"/>
              <a:buChar char="•"/>
              <a:defRPr/>
            </a:pPr>
            <a:r>
              <a:rPr lang="en-US" dirty="0" smtClean="0"/>
              <a:t>Intraop / postop  angiography</a:t>
            </a:r>
          </a:p>
          <a:p>
            <a:pPr eaLnBrk="1" fontAlgn="auto" hangingPunct="1">
              <a:spcAft>
                <a:spcPts val="0"/>
              </a:spcAft>
              <a:buFont typeface="Arial" pitchFamily="34" charset="0"/>
              <a:buChar char="•"/>
              <a:defRPr/>
            </a:pPr>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dirty="0" smtClean="0"/>
              <a:t>Microsurgery complications</a:t>
            </a:r>
            <a:endParaRPr lang="en-IN" dirty="0" smtClean="0"/>
          </a:p>
        </p:txBody>
      </p:sp>
      <p:sp>
        <p:nvSpPr>
          <p:cNvPr id="26627" name="Content Placeholder 2"/>
          <p:cNvSpPr>
            <a:spLocks noGrp="1"/>
          </p:cNvSpPr>
          <p:nvPr>
            <p:ph idx="1"/>
          </p:nvPr>
        </p:nvSpPr>
        <p:spPr/>
        <p:txBody>
          <a:bodyPr/>
          <a:lstStyle/>
          <a:p>
            <a:pPr eaLnBrk="1" hangingPunct="1"/>
            <a:r>
              <a:rPr lang="en-US" dirty="0" smtClean="0"/>
              <a:t>Intra operative</a:t>
            </a:r>
          </a:p>
          <a:p>
            <a:pPr lvl="3" eaLnBrk="1" hangingPunct="1"/>
            <a:r>
              <a:rPr lang="en-US" dirty="0" smtClean="0"/>
              <a:t>Bleeding</a:t>
            </a:r>
          </a:p>
          <a:p>
            <a:pPr lvl="3" eaLnBrk="1" hangingPunct="1"/>
            <a:r>
              <a:rPr lang="en-US" dirty="0" smtClean="0"/>
              <a:t>Parenchymal damage</a:t>
            </a:r>
          </a:p>
          <a:p>
            <a:pPr lvl="3" eaLnBrk="1" hangingPunct="1"/>
            <a:r>
              <a:rPr lang="en-US" dirty="0" smtClean="0"/>
              <a:t>Retraction injury</a:t>
            </a:r>
          </a:p>
          <a:p>
            <a:pPr lvl="3" eaLnBrk="1" hangingPunct="1"/>
            <a:r>
              <a:rPr lang="en-US" dirty="0" smtClean="0"/>
              <a:t>Visual radiation injury</a:t>
            </a:r>
          </a:p>
          <a:p>
            <a:pPr eaLnBrk="1" hangingPunct="1"/>
            <a:r>
              <a:rPr lang="en-US" dirty="0" smtClean="0"/>
              <a:t>Post operative</a:t>
            </a:r>
          </a:p>
          <a:p>
            <a:pPr lvl="3" eaLnBrk="1" hangingPunct="1"/>
            <a:r>
              <a:rPr lang="en-US" dirty="0" smtClean="0"/>
              <a:t>Hemorrhage</a:t>
            </a:r>
          </a:p>
          <a:p>
            <a:pPr lvl="3" eaLnBrk="1" hangingPunct="1"/>
            <a:r>
              <a:rPr lang="en-US" dirty="0" smtClean="0"/>
              <a:t>New onset Seizures 15% (55% improve, 35% unchanged)</a:t>
            </a:r>
          </a:p>
          <a:p>
            <a:pPr lvl="3" eaLnBrk="1" hangingPunct="1"/>
            <a:r>
              <a:rPr lang="en-US" dirty="0" smtClean="0"/>
              <a:t>NPPB</a:t>
            </a:r>
          </a:p>
          <a:p>
            <a:pPr lvl="3" eaLnBrk="1" hangingPunct="1"/>
            <a:r>
              <a:rPr lang="en-US" dirty="0" smtClean="0"/>
              <a:t>Retrograde venous/ arterial thrombosis</a:t>
            </a:r>
          </a:p>
          <a:p>
            <a:pPr lvl="3" eaLnBrk="1" hangingPunct="1"/>
            <a:r>
              <a:rPr lang="en-US" dirty="0" smtClean="0"/>
              <a:t>Vasospasm (rare) </a:t>
            </a:r>
            <a:endParaRPr lang="en-IN"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Normal perfusion pressure breakthrough</a:t>
            </a:r>
            <a:endParaRPr lang="en-IN" dirty="0"/>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US" dirty="0" smtClean="0"/>
              <a:t>Incidence 3%</a:t>
            </a:r>
          </a:p>
          <a:p>
            <a:pPr eaLnBrk="1" fontAlgn="auto" hangingPunct="1">
              <a:spcAft>
                <a:spcPts val="0"/>
              </a:spcAft>
              <a:buFont typeface="Arial" pitchFamily="34" charset="0"/>
              <a:buChar char="•"/>
              <a:defRPr/>
            </a:pPr>
            <a:r>
              <a:rPr lang="en-US" dirty="0" smtClean="0"/>
              <a:t>Mechanism </a:t>
            </a:r>
          </a:p>
          <a:p>
            <a:pPr lvl="3" eaLnBrk="1" fontAlgn="auto" hangingPunct="1">
              <a:spcAft>
                <a:spcPts val="0"/>
              </a:spcAft>
              <a:buFont typeface="Arial" pitchFamily="34" charset="0"/>
              <a:buChar char="–"/>
              <a:defRPr/>
            </a:pPr>
            <a:r>
              <a:rPr lang="en-US" dirty="0" smtClean="0"/>
              <a:t>Chronic low pressure flow causes maximal dilatation of vessels and paresis of autoregulation</a:t>
            </a:r>
          </a:p>
          <a:p>
            <a:pPr lvl="3" eaLnBrk="1" fontAlgn="auto" hangingPunct="1">
              <a:spcAft>
                <a:spcPts val="0"/>
              </a:spcAft>
              <a:buFont typeface="Arial" pitchFamily="34" charset="0"/>
              <a:buChar char="–"/>
              <a:defRPr/>
            </a:pPr>
            <a:r>
              <a:rPr lang="en-US" dirty="0" smtClean="0"/>
              <a:t>Return of normal pressure flow caused hyperemia and haemorrhage</a:t>
            </a:r>
          </a:p>
          <a:p>
            <a:pPr eaLnBrk="1" fontAlgn="auto" hangingPunct="1">
              <a:spcAft>
                <a:spcPts val="0"/>
              </a:spcAft>
              <a:buFont typeface="Arial" pitchFamily="34" charset="0"/>
              <a:buChar char="•"/>
              <a:defRPr/>
            </a:pPr>
            <a:r>
              <a:rPr lang="en-US" dirty="0" smtClean="0"/>
              <a:t>Presentation </a:t>
            </a:r>
          </a:p>
          <a:p>
            <a:pPr lvl="3" eaLnBrk="1" fontAlgn="auto" hangingPunct="1">
              <a:spcAft>
                <a:spcPts val="0"/>
              </a:spcAft>
              <a:buFont typeface="Arial" pitchFamily="34" charset="0"/>
              <a:buChar char="–"/>
              <a:defRPr/>
            </a:pPr>
            <a:r>
              <a:rPr lang="en-US" dirty="0" smtClean="0"/>
              <a:t>Neurological deterioration</a:t>
            </a:r>
          </a:p>
          <a:p>
            <a:pPr eaLnBrk="1" fontAlgn="auto" hangingPunct="1">
              <a:spcAft>
                <a:spcPts val="0"/>
              </a:spcAft>
              <a:buFont typeface="Arial" pitchFamily="34" charset="0"/>
              <a:buChar char="•"/>
              <a:defRPr/>
            </a:pPr>
            <a:r>
              <a:rPr lang="en-US" dirty="0" smtClean="0"/>
              <a:t>Management </a:t>
            </a:r>
          </a:p>
          <a:p>
            <a:pPr lvl="3" eaLnBrk="1" fontAlgn="auto" hangingPunct="1">
              <a:spcAft>
                <a:spcPts val="0"/>
              </a:spcAft>
              <a:buFont typeface="Arial" pitchFamily="34" charset="0"/>
              <a:buChar char="–"/>
              <a:defRPr/>
            </a:pPr>
            <a:r>
              <a:rPr lang="en-US" dirty="0" smtClean="0"/>
              <a:t>Pre op </a:t>
            </a:r>
            <a:r>
              <a:rPr lang="el-GR" dirty="0" smtClean="0"/>
              <a:t>β</a:t>
            </a:r>
            <a:r>
              <a:rPr lang="en-US" dirty="0" smtClean="0"/>
              <a:t> blockers (MAP ≤ 70)</a:t>
            </a:r>
          </a:p>
          <a:p>
            <a:pPr lvl="3" eaLnBrk="1" fontAlgn="auto" hangingPunct="1">
              <a:spcAft>
                <a:spcPts val="0"/>
              </a:spcAft>
              <a:buFont typeface="Arial" pitchFamily="34" charset="0"/>
              <a:buChar char="–"/>
              <a:defRPr/>
            </a:pPr>
            <a:r>
              <a:rPr lang="en-US" dirty="0" smtClean="0"/>
              <a:t>Intensive monitoring X 7 days post op</a:t>
            </a:r>
          </a:p>
          <a:p>
            <a:pPr lvl="3" eaLnBrk="1" fontAlgn="auto" hangingPunct="1">
              <a:spcAft>
                <a:spcPts val="0"/>
              </a:spcAft>
              <a:buFont typeface="Arial" pitchFamily="34" charset="0"/>
              <a:buChar char="–"/>
              <a:defRPr/>
            </a:pPr>
            <a:r>
              <a:rPr lang="en-US" dirty="0" smtClean="0"/>
              <a:t>Maintain CPP&gt;60 at MAP &lt; 70 (CT to exclude SOL, burst suppression )</a:t>
            </a:r>
          </a:p>
          <a:p>
            <a:pPr lvl="3" eaLnBrk="1" fontAlgn="auto" hangingPunct="1">
              <a:spcAft>
                <a:spcPts val="0"/>
              </a:spcAft>
              <a:buFont typeface="Arial" pitchFamily="34" charset="0"/>
              <a:buChar char="–"/>
              <a:defRPr/>
            </a:pPr>
            <a:r>
              <a:rPr lang="en-US" dirty="0" smtClean="0"/>
              <a:t>If clinical assessment not possible ICP monitoring</a:t>
            </a:r>
          </a:p>
          <a:p>
            <a:pPr lvl="3" eaLnBrk="1" fontAlgn="auto" hangingPunct="1">
              <a:spcAft>
                <a:spcPts val="0"/>
              </a:spcAft>
              <a:buFont typeface="Arial" pitchFamily="34" charset="0"/>
              <a:buChar char="–"/>
              <a:defRPr/>
            </a:pPr>
            <a:r>
              <a:rPr lang="en-US" dirty="0" smtClean="0"/>
              <a:t>AED</a:t>
            </a:r>
          </a:p>
          <a:p>
            <a:pPr lvl="3" eaLnBrk="1" fontAlgn="auto" hangingPunct="1">
              <a:spcAft>
                <a:spcPts val="0"/>
              </a:spcAft>
              <a:buFont typeface="Arial" pitchFamily="34" charset="0"/>
              <a:buChar char="–"/>
              <a:defRPr/>
            </a:pPr>
            <a:r>
              <a:rPr lang="en-US" dirty="0" smtClean="0"/>
              <a:t>Fluid balance</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dirty="0" smtClean="0"/>
              <a:t>Surgery outcome</a:t>
            </a:r>
            <a:endParaRPr lang="en-IN" dirty="0" smtClean="0"/>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t>Risk of surgery is quite well estimated by the Spetzler-Martin grading system, with a favorable outcome in              </a:t>
            </a:r>
          </a:p>
          <a:p>
            <a:pPr eaLnBrk="1" fontAlgn="auto" hangingPunct="1">
              <a:spcAft>
                <a:spcPts val="0"/>
              </a:spcAft>
              <a:buFont typeface="Arial" pitchFamily="34" charset="0"/>
              <a:buNone/>
              <a:defRPr/>
            </a:pPr>
            <a:r>
              <a:rPr lang="en-US" dirty="0" smtClean="0">
                <a:solidFill>
                  <a:srgbClr val="FF0000"/>
                </a:solidFill>
              </a:rPr>
              <a:t>                  92%–100% grade I </a:t>
            </a:r>
          </a:p>
          <a:p>
            <a:pPr eaLnBrk="1" fontAlgn="auto" hangingPunct="1">
              <a:spcAft>
                <a:spcPts val="0"/>
              </a:spcAft>
              <a:buFont typeface="Arial" pitchFamily="34" charset="0"/>
              <a:buNone/>
              <a:defRPr/>
            </a:pPr>
            <a:r>
              <a:rPr lang="en-US" dirty="0" smtClean="0">
                <a:solidFill>
                  <a:srgbClr val="FF0000"/>
                </a:solidFill>
              </a:rPr>
              <a:t>                  95% grade II </a:t>
            </a:r>
          </a:p>
          <a:p>
            <a:pPr eaLnBrk="1" fontAlgn="auto" hangingPunct="1">
              <a:spcAft>
                <a:spcPts val="0"/>
              </a:spcAft>
              <a:buFont typeface="Arial" pitchFamily="34" charset="0"/>
              <a:buNone/>
              <a:defRPr/>
            </a:pPr>
            <a:r>
              <a:rPr lang="en-US" dirty="0" smtClean="0">
                <a:solidFill>
                  <a:srgbClr val="FF0000"/>
                </a:solidFill>
              </a:rPr>
              <a:t>                  88% grade III</a:t>
            </a:r>
          </a:p>
          <a:p>
            <a:pPr eaLnBrk="1" fontAlgn="auto" hangingPunct="1">
              <a:spcAft>
                <a:spcPts val="0"/>
              </a:spcAft>
              <a:buFont typeface="Arial" pitchFamily="34" charset="0"/>
              <a:buNone/>
              <a:defRPr/>
            </a:pPr>
            <a:r>
              <a:rPr lang="en-US" dirty="0" smtClean="0">
                <a:solidFill>
                  <a:srgbClr val="FF0000"/>
                </a:solidFill>
              </a:rPr>
              <a:t>                  73% grade IV</a:t>
            </a:r>
          </a:p>
          <a:p>
            <a:pPr eaLnBrk="1" fontAlgn="auto" hangingPunct="1">
              <a:spcAft>
                <a:spcPts val="0"/>
              </a:spcAft>
              <a:buFont typeface="Arial" pitchFamily="34" charset="0"/>
              <a:buNone/>
              <a:defRPr/>
            </a:pPr>
            <a:r>
              <a:rPr lang="en-US" dirty="0" smtClean="0">
                <a:solidFill>
                  <a:srgbClr val="FF0000"/>
                </a:solidFill>
              </a:rPr>
              <a:t>                  57% grade V</a:t>
            </a:r>
          </a:p>
          <a:p>
            <a:pPr eaLnBrk="1" fontAlgn="auto" hangingPunct="1">
              <a:spcAft>
                <a:spcPts val="0"/>
              </a:spcAft>
              <a:buFont typeface="Arial" pitchFamily="34" charset="0"/>
              <a:buNone/>
              <a:defRPr/>
            </a:pPr>
            <a:r>
              <a:rPr lang="en-US" dirty="0" smtClean="0"/>
              <a:t>         (Spetzler and Martin 1986;Heros et al. 1990)</a:t>
            </a:r>
          </a:p>
          <a:p>
            <a:pPr eaLnBrk="1" fontAlgn="auto" hangingPunct="1">
              <a:spcAft>
                <a:spcPts val="0"/>
              </a:spcAft>
              <a:buFont typeface="Arial" pitchFamily="34" charset="0"/>
              <a:buChar char="•"/>
              <a:defRPr/>
            </a:pP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Adjuvant Embolization</a:t>
            </a:r>
            <a:endParaRPr lang="en-IN" dirty="0" smtClean="0"/>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Pre operative</a:t>
            </a:r>
          </a:p>
          <a:p>
            <a:pPr lvl="3" eaLnBrk="1" fontAlgn="auto" hangingPunct="1">
              <a:spcAft>
                <a:spcPts val="0"/>
              </a:spcAft>
              <a:buFont typeface="Arial" pitchFamily="34" charset="0"/>
              <a:buChar char="–"/>
              <a:defRPr/>
            </a:pPr>
            <a:r>
              <a:rPr lang="en-US" dirty="0" smtClean="0"/>
              <a:t>Reduce blood loss, operating time, morbidity</a:t>
            </a:r>
          </a:p>
          <a:p>
            <a:pPr lvl="3" eaLnBrk="1" fontAlgn="auto" hangingPunct="1">
              <a:spcAft>
                <a:spcPts val="0"/>
              </a:spcAft>
              <a:buFont typeface="Arial" pitchFamily="34" charset="0"/>
              <a:buChar char="–"/>
              <a:defRPr/>
            </a:pPr>
            <a:r>
              <a:rPr lang="en-US" dirty="0" smtClean="0"/>
              <a:t>Reduce blood flow</a:t>
            </a:r>
          </a:p>
          <a:p>
            <a:pPr lvl="3" eaLnBrk="1" fontAlgn="auto" hangingPunct="1">
              <a:spcAft>
                <a:spcPts val="0"/>
              </a:spcAft>
              <a:buFont typeface="Arial" pitchFamily="34" charset="0"/>
              <a:buChar char="–"/>
              <a:defRPr/>
            </a:pPr>
            <a:r>
              <a:rPr lang="en-US" dirty="0" smtClean="0"/>
              <a:t>Control deep feeders</a:t>
            </a:r>
          </a:p>
          <a:p>
            <a:pPr lvl="3" eaLnBrk="1" fontAlgn="auto" hangingPunct="1">
              <a:spcAft>
                <a:spcPts val="0"/>
              </a:spcAft>
              <a:buFont typeface="Arial" pitchFamily="34" charset="0"/>
              <a:buChar char="–"/>
              <a:defRPr/>
            </a:pPr>
            <a:r>
              <a:rPr lang="en-US" dirty="0" smtClean="0"/>
              <a:t>Wait 1-3 weeks before surgery</a:t>
            </a:r>
          </a:p>
          <a:p>
            <a:pPr eaLnBrk="1" fontAlgn="auto" hangingPunct="1">
              <a:spcAft>
                <a:spcPts val="0"/>
              </a:spcAft>
              <a:buFont typeface="Arial" pitchFamily="34" charset="0"/>
              <a:buChar char="•"/>
              <a:defRPr/>
            </a:pPr>
            <a:r>
              <a:rPr lang="en-US" dirty="0" smtClean="0"/>
              <a:t>Pre GK</a:t>
            </a:r>
          </a:p>
          <a:p>
            <a:pPr lvl="3" eaLnBrk="1" fontAlgn="auto" hangingPunct="1">
              <a:spcAft>
                <a:spcPts val="0"/>
              </a:spcAft>
              <a:buFont typeface="Arial" pitchFamily="34" charset="0"/>
              <a:buChar char="–"/>
              <a:defRPr/>
            </a:pPr>
            <a:r>
              <a:rPr lang="en-US" dirty="0" smtClean="0"/>
              <a:t>Reduce size</a:t>
            </a:r>
          </a:p>
          <a:p>
            <a:pPr lvl="3" eaLnBrk="1" fontAlgn="auto" hangingPunct="1">
              <a:spcAft>
                <a:spcPts val="0"/>
              </a:spcAft>
              <a:buFont typeface="Arial" pitchFamily="34" charset="0"/>
              <a:buChar char="–"/>
              <a:defRPr/>
            </a:pPr>
            <a:r>
              <a:rPr lang="en-US" dirty="0" smtClean="0"/>
              <a:t>Targeted  (aneurysm)</a:t>
            </a:r>
          </a:p>
          <a:p>
            <a:pPr eaLnBrk="1" fontAlgn="auto" hangingPunct="1">
              <a:spcAft>
                <a:spcPts val="0"/>
              </a:spcAft>
              <a:buFont typeface="Arial" pitchFamily="34" charset="0"/>
              <a:buChar char="•"/>
              <a:defRPr/>
            </a:pPr>
            <a:r>
              <a:rPr lang="en-US" dirty="0" smtClean="0"/>
              <a:t>Agents used</a:t>
            </a:r>
          </a:p>
          <a:p>
            <a:pPr lvl="3" eaLnBrk="1" fontAlgn="auto" hangingPunct="1">
              <a:spcAft>
                <a:spcPts val="0"/>
              </a:spcAft>
              <a:buFont typeface="Arial" pitchFamily="34" charset="0"/>
              <a:buChar char="–"/>
              <a:defRPr/>
            </a:pPr>
            <a:r>
              <a:rPr lang="en-US" dirty="0" smtClean="0"/>
              <a:t>NBCA, Onyx (EVOH copolymer DMSO)</a:t>
            </a:r>
          </a:p>
          <a:p>
            <a:pPr lvl="3" eaLnBrk="1" fontAlgn="auto" hangingPunct="1">
              <a:spcAft>
                <a:spcPts val="0"/>
              </a:spcAft>
              <a:buFont typeface="Arial" pitchFamily="34" charset="0"/>
              <a:buChar char="–"/>
              <a:defRPr/>
            </a:pPr>
            <a:r>
              <a:rPr lang="en-US" dirty="0" smtClean="0"/>
              <a:t>PVA, silk, gelfoam, silastic, clots</a:t>
            </a: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dirty="0" smtClean="0"/>
              <a:t>Curative Embolization </a:t>
            </a:r>
            <a:endParaRPr lang="en-IN" dirty="0" smtClean="0"/>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Mortality  1-4%</a:t>
            </a:r>
          </a:p>
          <a:p>
            <a:pPr eaLnBrk="1" fontAlgn="auto" hangingPunct="1">
              <a:spcAft>
                <a:spcPts val="0"/>
              </a:spcAft>
              <a:buFont typeface="Arial" pitchFamily="34" charset="0"/>
              <a:buChar char="•"/>
              <a:defRPr/>
            </a:pPr>
            <a:r>
              <a:rPr lang="en-US" dirty="0" smtClean="0"/>
              <a:t>Morbidity 0 - 50%</a:t>
            </a:r>
          </a:p>
          <a:p>
            <a:pPr eaLnBrk="1" fontAlgn="auto" hangingPunct="1">
              <a:spcAft>
                <a:spcPts val="0"/>
              </a:spcAft>
              <a:buFont typeface="Arial" pitchFamily="34" charset="0"/>
              <a:buChar char="•"/>
              <a:defRPr/>
            </a:pPr>
            <a:r>
              <a:rPr lang="en-US" dirty="0" smtClean="0"/>
              <a:t>Defecits 10 – 14% (disabling 2-5%)</a:t>
            </a:r>
          </a:p>
          <a:p>
            <a:pPr eaLnBrk="1" fontAlgn="auto" hangingPunct="1">
              <a:spcAft>
                <a:spcPts val="0"/>
              </a:spcAft>
              <a:buFont typeface="Arial" pitchFamily="34" charset="0"/>
              <a:buChar char="•"/>
              <a:defRPr/>
            </a:pPr>
            <a:r>
              <a:rPr lang="en-US" dirty="0" smtClean="0"/>
              <a:t>Cure rates 5-20% (0-70%, gyral 12.5% sulcal 60%)</a:t>
            </a:r>
          </a:p>
          <a:p>
            <a:pPr eaLnBrk="1" fontAlgn="auto" hangingPunct="1">
              <a:spcAft>
                <a:spcPts val="0"/>
              </a:spcAft>
              <a:buFont typeface="Arial" pitchFamily="34" charset="0"/>
              <a:buChar char="•"/>
              <a:defRPr/>
            </a:pPr>
            <a:r>
              <a:rPr lang="en-US" dirty="0" smtClean="0"/>
              <a:t>Success </a:t>
            </a:r>
          </a:p>
          <a:p>
            <a:pPr lvl="2" eaLnBrk="1" fontAlgn="auto" hangingPunct="1">
              <a:spcAft>
                <a:spcPts val="0"/>
              </a:spcAft>
              <a:buFont typeface="Arial" pitchFamily="34" charset="0"/>
              <a:buChar char="•"/>
              <a:defRPr/>
            </a:pPr>
            <a:r>
              <a:rPr lang="en-US" dirty="0" smtClean="0"/>
              <a:t>Nidus accessible to catheter</a:t>
            </a:r>
          </a:p>
          <a:p>
            <a:pPr lvl="2" eaLnBrk="1" fontAlgn="auto" hangingPunct="1">
              <a:spcAft>
                <a:spcPts val="0"/>
              </a:spcAft>
              <a:buFont typeface="Arial" pitchFamily="34" charset="0"/>
              <a:buChar char="•"/>
              <a:defRPr/>
            </a:pPr>
            <a:r>
              <a:rPr lang="en-US" dirty="0" smtClean="0"/>
              <a:t>&lt;3 feeders</a:t>
            </a:r>
          </a:p>
          <a:p>
            <a:pPr lvl="2" eaLnBrk="1" fontAlgn="auto" hangingPunct="1">
              <a:spcAft>
                <a:spcPts val="0"/>
              </a:spcAft>
              <a:buFont typeface="Arial" pitchFamily="34" charset="0"/>
              <a:buChar char="•"/>
              <a:defRPr/>
            </a:pPr>
            <a:r>
              <a:rPr lang="en-US" dirty="0" smtClean="0"/>
              <a:t>Nidus &lt; 3 cm</a:t>
            </a:r>
          </a:p>
          <a:p>
            <a:pPr lvl="2" eaLnBrk="1" fontAlgn="auto" hangingPunct="1">
              <a:spcAft>
                <a:spcPts val="0"/>
              </a:spcAft>
              <a:buFont typeface="Arial" pitchFamily="34" charset="0"/>
              <a:buChar char="•"/>
              <a:defRPr/>
            </a:pP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endParaRPr lang="en-IN" dirty="0" smtClean="0"/>
          </a:p>
        </p:txBody>
      </p:sp>
      <p:sp>
        <p:nvSpPr>
          <p:cNvPr id="4099" name="Content Placeholder 2"/>
          <p:cNvSpPr>
            <a:spLocks noGrp="1"/>
          </p:cNvSpPr>
          <p:nvPr>
            <p:ph idx="1"/>
          </p:nvPr>
        </p:nvSpPr>
        <p:spPr>
          <a:xfrm>
            <a:off x="457200" y="1600200"/>
            <a:ext cx="5114925" cy="4525963"/>
          </a:xfrm>
        </p:spPr>
        <p:txBody>
          <a:bodyPr/>
          <a:lstStyle/>
          <a:p>
            <a:pPr eaLnBrk="1" hangingPunct="1"/>
            <a:r>
              <a:rPr lang="en-US" dirty="0" smtClean="0"/>
              <a:t>Morphologic features</a:t>
            </a:r>
          </a:p>
          <a:p>
            <a:pPr lvl="2" eaLnBrk="1" hangingPunct="1"/>
            <a:r>
              <a:rPr lang="en-US" dirty="0" smtClean="0"/>
              <a:t>Feeding arteries</a:t>
            </a:r>
          </a:p>
          <a:p>
            <a:pPr lvl="4" eaLnBrk="1" hangingPunct="1"/>
            <a:r>
              <a:rPr lang="en-US" dirty="0" smtClean="0"/>
              <a:t>En passage</a:t>
            </a:r>
          </a:p>
          <a:p>
            <a:pPr lvl="4" eaLnBrk="1" hangingPunct="1"/>
            <a:r>
              <a:rPr lang="en-US" dirty="0" smtClean="0"/>
              <a:t>Terminal </a:t>
            </a:r>
          </a:p>
          <a:p>
            <a:pPr lvl="2" eaLnBrk="1" hangingPunct="1"/>
            <a:r>
              <a:rPr lang="en-US" dirty="0" smtClean="0"/>
              <a:t>Dysplastic vascular nidus</a:t>
            </a:r>
          </a:p>
          <a:p>
            <a:pPr lvl="2" eaLnBrk="1" hangingPunct="1"/>
            <a:r>
              <a:rPr lang="en-US" dirty="0" smtClean="0"/>
              <a:t>Draining vein</a:t>
            </a:r>
          </a:p>
          <a:p>
            <a:pPr lvl="2" eaLnBrk="1" hangingPunct="1"/>
            <a:r>
              <a:rPr lang="en-US" dirty="0" smtClean="0"/>
              <a:t>Perinidal capillary network</a:t>
            </a:r>
          </a:p>
          <a:p>
            <a:pPr eaLnBrk="1" hangingPunct="1"/>
            <a:endParaRPr lang="en-IN" dirty="0" smtClean="0"/>
          </a:p>
        </p:txBody>
      </p:sp>
      <p:pic>
        <p:nvPicPr>
          <p:cNvPr id="4100" name="Picture 3"/>
          <p:cNvPicPr>
            <a:picLocks noChangeAspect="1" noChangeArrowheads="1"/>
          </p:cNvPicPr>
          <p:nvPr/>
        </p:nvPicPr>
        <p:blipFill>
          <a:blip r:embed="rId2"/>
          <a:srcRect/>
          <a:stretch>
            <a:fillRect/>
          </a:stretch>
        </p:blipFill>
        <p:spPr bwMode="auto">
          <a:xfrm>
            <a:off x="5726113" y="2357438"/>
            <a:ext cx="3203575" cy="2286000"/>
          </a:xfrm>
          <a:prstGeom prst="rect">
            <a:avLst/>
          </a:prstGeom>
          <a:noFill/>
          <a:ln w="9525">
            <a:noFill/>
            <a:miter lim="800000"/>
            <a:headEnd/>
            <a:tailEnd/>
          </a:ln>
        </p:spPr>
      </p:pic>
      <p:cxnSp>
        <p:nvCxnSpPr>
          <p:cNvPr id="6" name="Straight Arrow Connector 5"/>
          <p:cNvCxnSpPr/>
          <p:nvPr/>
        </p:nvCxnSpPr>
        <p:spPr>
          <a:xfrm flipV="1">
            <a:off x="3786188" y="2714625"/>
            <a:ext cx="1928812" cy="7143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500438" y="3143250"/>
            <a:ext cx="2214562" cy="7143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786313" y="3500438"/>
            <a:ext cx="2000250" cy="7143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357563" y="3714750"/>
            <a:ext cx="4071937" cy="42862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smtClean="0"/>
              <a:t>Radiosurgery </a:t>
            </a:r>
            <a:endParaRPr lang="en-IN" dirty="0" smtClean="0"/>
          </a:p>
        </p:txBody>
      </p:sp>
      <p:sp>
        <p:nvSpPr>
          <p:cNvPr id="3" name="Content Placeholder 2"/>
          <p:cNvSpPr>
            <a:spLocks noGrp="1"/>
          </p:cNvSpPr>
          <p:nvPr>
            <p:ph idx="1"/>
          </p:nvPr>
        </p:nvSpPr>
        <p:spPr>
          <a:xfrm>
            <a:off x="457200" y="1600200"/>
            <a:ext cx="8229600" cy="4329113"/>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t>Curative in lesions &lt; 3cm</a:t>
            </a:r>
          </a:p>
          <a:p>
            <a:pPr eaLnBrk="1" fontAlgn="auto" hangingPunct="1">
              <a:spcAft>
                <a:spcPts val="0"/>
              </a:spcAft>
              <a:buFont typeface="Arial" pitchFamily="34" charset="0"/>
              <a:buChar char="•"/>
              <a:defRPr/>
            </a:pPr>
            <a:r>
              <a:rPr lang="en-US" dirty="0" smtClean="0"/>
              <a:t>Younger respond better and faster</a:t>
            </a:r>
          </a:p>
          <a:p>
            <a:pPr eaLnBrk="1" fontAlgn="auto" hangingPunct="1">
              <a:spcAft>
                <a:spcPts val="0"/>
              </a:spcAft>
              <a:buClr>
                <a:schemeClr val="tx1"/>
              </a:buClr>
              <a:buFont typeface="Arial" pitchFamily="34" charset="0"/>
              <a:buChar char="•"/>
              <a:defRPr/>
            </a:pPr>
            <a:r>
              <a:rPr lang="en-US" dirty="0" smtClean="0"/>
              <a:t>On average the time to cure is 2 years from the initial treatment and may be upto 4 years</a:t>
            </a:r>
          </a:p>
          <a:p>
            <a:pPr eaLnBrk="1" fontAlgn="auto" hangingPunct="1">
              <a:spcAft>
                <a:spcPts val="0"/>
              </a:spcAft>
              <a:buClr>
                <a:schemeClr val="tx1"/>
              </a:buClr>
              <a:buFont typeface="Arial" pitchFamily="34" charset="0"/>
              <a:buChar char="•"/>
              <a:defRPr/>
            </a:pPr>
            <a:r>
              <a:rPr lang="en-US" dirty="0" smtClean="0"/>
              <a:t>Likelihood of obliteration</a:t>
            </a:r>
          </a:p>
          <a:p>
            <a:pPr eaLnBrk="1" fontAlgn="auto" hangingPunct="1">
              <a:spcAft>
                <a:spcPts val="0"/>
              </a:spcAft>
              <a:buClr>
                <a:schemeClr val="tx1"/>
              </a:buClr>
              <a:buFont typeface="Arial" pitchFamily="34" charset="0"/>
              <a:buChar char="•"/>
              <a:defRPr/>
            </a:pPr>
            <a:endParaRPr lang="en-US" dirty="0" smtClean="0"/>
          </a:p>
          <a:p>
            <a:pPr lvl="4" eaLnBrk="1" fontAlgn="auto" hangingPunct="1">
              <a:spcAft>
                <a:spcPts val="0"/>
              </a:spcAft>
              <a:buClr>
                <a:schemeClr val="tx1"/>
              </a:buClr>
              <a:buFont typeface="Arial" pitchFamily="34" charset="0"/>
              <a:buNone/>
              <a:defRPr/>
            </a:pPr>
            <a:r>
              <a:rPr lang="en-US" b="1" i="1" dirty="0" smtClean="0"/>
              <a:t>35.67 X </a:t>
            </a:r>
            <a:r>
              <a:rPr lang="en-US" b="1" i="1" dirty="0" smtClean="0">
                <a:solidFill>
                  <a:srgbClr val="FF0000"/>
                </a:solidFill>
              </a:rPr>
              <a:t>marginal dose </a:t>
            </a:r>
            <a:r>
              <a:rPr lang="en-US" b="1" i="1" dirty="0" smtClean="0"/>
              <a:t>– 39.66</a:t>
            </a:r>
          </a:p>
          <a:p>
            <a:pPr lvl="4" eaLnBrk="1" fontAlgn="auto" hangingPunct="1">
              <a:spcAft>
                <a:spcPts val="0"/>
              </a:spcAft>
              <a:buClr>
                <a:schemeClr val="tx1"/>
              </a:buClr>
              <a:buFont typeface="Arial" pitchFamily="34" charset="0"/>
              <a:buNone/>
              <a:defRPr/>
            </a:pPr>
            <a:endParaRPr lang="en-US" dirty="0" smtClean="0"/>
          </a:p>
          <a:p>
            <a:pPr eaLnBrk="1" fontAlgn="auto" hangingPunct="1">
              <a:spcAft>
                <a:spcPts val="0"/>
              </a:spcAft>
              <a:buFont typeface="Arial" pitchFamily="34" charset="0"/>
              <a:buChar char="•"/>
              <a:defRPr/>
            </a:pPr>
            <a:r>
              <a:rPr lang="en-US" dirty="0" smtClean="0"/>
              <a:t>Optimal dose 25 Gy</a:t>
            </a:r>
          </a:p>
          <a:p>
            <a:pPr eaLnBrk="1" fontAlgn="auto" hangingPunct="1">
              <a:spcAft>
                <a:spcPts val="0"/>
              </a:spcAft>
              <a:buFont typeface="Arial" pitchFamily="34" charset="0"/>
              <a:buChar char="•"/>
              <a:defRPr/>
            </a:pPr>
            <a:r>
              <a:rPr lang="en-US" dirty="0" smtClean="0"/>
              <a:t>Risk of bleeding after GK is the same</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Char char="•"/>
              <a:defRPr/>
            </a:pP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dirty="0" smtClean="0"/>
              <a:t>Radiosurgery </a:t>
            </a:r>
            <a:endParaRPr lang="en-IN" dirty="0" smtClean="0"/>
          </a:p>
        </p:txBody>
      </p:sp>
      <p:sp>
        <p:nvSpPr>
          <p:cNvPr id="3" name="Content Placeholder 2"/>
          <p:cNvSpPr>
            <a:spLocks noGrp="1"/>
          </p:cNvSpPr>
          <p:nvPr>
            <p:ph idx="1"/>
          </p:nvPr>
        </p:nvSpPr>
        <p:spPr>
          <a:xfrm>
            <a:off x="457200" y="1600200"/>
            <a:ext cx="8229600" cy="2686050"/>
          </a:xfrm>
        </p:spPr>
        <p:txBody>
          <a:bodyPr rtlCol="0">
            <a:normAutofit fontScale="62500" lnSpcReduction="20000"/>
          </a:bodyPr>
          <a:lstStyle/>
          <a:p>
            <a:pPr eaLnBrk="1" fontAlgn="auto" hangingPunct="1">
              <a:spcAft>
                <a:spcPts val="0"/>
              </a:spcAft>
              <a:buClr>
                <a:schemeClr val="tx1"/>
              </a:buClr>
              <a:buFont typeface="Wingdings" pitchFamily="2" charset="2"/>
              <a:buChar char="Ø"/>
              <a:defRPr/>
            </a:pPr>
            <a:r>
              <a:rPr lang="en-US" dirty="0" smtClean="0"/>
              <a:t> Radiation dose causes </a:t>
            </a:r>
            <a:r>
              <a:rPr lang="en-US" dirty="0" smtClean="0">
                <a:solidFill>
                  <a:srgbClr val="FF0000"/>
                </a:solidFill>
              </a:rPr>
              <a:t>endothelial damage</a:t>
            </a:r>
            <a:r>
              <a:rPr lang="en-US" dirty="0" smtClean="0"/>
              <a:t>, </a:t>
            </a:r>
            <a:r>
              <a:rPr lang="en-US" dirty="0" smtClean="0">
                <a:solidFill>
                  <a:srgbClr val="FF0000"/>
                </a:solidFill>
              </a:rPr>
              <a:t>smooth muscle cell proliferation</a:t>
            </a:r>
            <a:r>
              <a:rPr lang="en-US" dirty="0" smtClean="0"/>
              <a:t>, progressive </a:t>
            </a:r>
            <a:r>
              <a:rPr lang="en-US" dirty="0" smtClean="0">
                <a:solidFill>
                  <a:srgbClr val="FF0000"/>
                </a:solidFill>
              </a:rPr>
              <a:t>sclerosis</a:t>
            </a:r>
            <a:r>
              <a:rPr lang="en-US" dirty="0" smtClean="0"/>
              <a:t> and subsequent thrombosis of nidal channels over time</a:t>
            </a:r>
          </a:p>
          <a:p>
            <a:pPr eaLnBrk="1" fontAlgn="auto" hangingPunct="1">
              <a:spcAft>
                <a:spcPts val="0"/>
              </a:spcAft>
              <a:buClr>
                <a:schemeClr val="tx1"/>
              </a:buClr>
              <a:buFont typeface="Arial" pitchFamily="34" charset="0"/>
              <a:buChar char="•"/>
              <a:defRPr/>
            </a:pPr>
            <a:r>
              <a:rPr lang="en-US" dirty="0" smtClean="0"/>
              <a:t> The success of stereotactic radiosurgery depends on AVM size and the radiation dose delivered</a:t>
            </a:r>
          </a:p>
          <a:p>
            <a:pPr eaLnBrk="1" fontAlgn="auto" hangingPunct="1">
              <a:spcAft>
                <a:spcPts val="0"/>
              </a:spcAft>
              <a:buClr>
                <a:schemeClr val="tx1"/>
              </a:buClr>
              <a:buFont typeface="Arial" pitchFamily="34" charset="0"/>
              <a:buChar char="•"/>
              <a:defRPr/>
            </a:pPr>
            <a:r>
              <a:rPr lang="en-US" b="1" dirty="0" smtClean="0"/>
              <a:t>Modified Pollock Flickinger AVM score</a:t>
            </a:r>
          </a:p>
          <a:p>
            <a:pPr eaLnBrk="1" fontAlgn="auto" hangingPunct="1">
              <a:spcAft>
                <a:spcPts val="0"/>
              </a:spcAft>
              <a:buClr>
                <a:schemeClr val="tx1"/>
              </a:buClr>
              <a:buFont typeface="Arial" pitchFamily="34" charset="0"/>
              <a:buNone/>
              <a:defRPr/>
            </a:pPr>
            <a:r>
              <a:rPr lang="en-US" dirty="0" smtClean="0"/>
              <a:t>  </a:t>
            </a:r>
          </a:p>
          <a:p>
            <a:pPr lvl="1" eaLnBrk="1" fontAlgn="auto" hangingPunct="1">
              <a:spcAft>
                <a:spcPts val="0"/>
              </a:spcAft>
              <a:buClr>
                <a:schemeClr val="tx1"/>
              </a:buClr>
              <a:buFont typeface="Arial" pitchFamily="34" charset="0"/>
              <a:buNone/>
              <a:defRPr/>
            </a:pPr>
            <a:r>
              <a:rPr lang="en-US" dirty="0" smtClean="0"/>
              <a:t>	</a:t>
            </a:r>
            <a:r>
              <a:rPr lang="en-US" b="1" dirty="0" smtClean="0"/>
              <a:t>AVM score   = (0.1) (volume, ml) + (0.02) (age, yr) + (0.5) (location) </a:t>
            </a:r>
            <a:r>
              <a:rPr lang="en-US" dirty="0" smtClean="0"/>
              <a:t> </a:t>
            </a:r>
          </a:p>
          <a:p>
            <a:pPr lvl="1" eaLnBrk="1" fontAlgn="auto" hangingPunct="1">
              <a:spcAft>
                <a:spcPts val="0"/>
              </a:spcAft>
              <a:buClr>
                <a:schemeClr val="tx1"/>
              </a:buClr>
              <a:buFont typeface="Arial" pitchFamily="34" charset="0"/>
              <a:buNone/>
              <a:defRPr/>
            </a:pPr>
            <a:r>
              <a:rPr lang="en-US" dirty="0" smtClean="0"/>
              <a:t>	basal ganglia/thalamus/ brainstem  = 1		</a:t>
            </a:r>
          </a:p>
          <a:p>
            <a:pPr eaLnBrk="1" fontAlgn="auto" hangingPunct="1">
              <a:spcAft>
                <a:spcPts val="0"/>
              </a:spcAft>
              <a:buClr>
                <a:schemeClr val="tx1"/>
              </a:buClr>
              <a:buFont typeface="Arial" pitchFamily="34" charset="0"/>
              <a:buChar char="•"/>
              <a:defRPr/>
            </a:pPr>
            <a:endParaRPr lang="en-US" dirty="0" smtClean="0"/>
          </a:p>
          <a:p>
            <a:pPr eaLnBrk="1" fontAlgn="auto" hangingPunct="1">
              <a:spcAft>
                <a:spcPts val="0"/>
              </a:spcAft>
              <a:buFont typeface="Arial" pitchFamily="34" charset="0"/>
              <a:buChar char="•"/>
              <a:defRPr/>
            </a:pPr>
            <a:endParaRPr lang="en-IN" dirty="0"/>
          </a:p>
        </p:txBody>
      </p:sp>
      <p:graphicFrame>
        <p:nvGraphicFramePr>
          <p:cNvPr id="4" name="Table 3"/>
          <p:cNvGraphicFramePr>
            <a:graphicFrameLocks noGrp="1"/>
          </p:cNvGraphicFramePr>
          <p:nvPr/>
        </p:nvGraphicFramePr>
        <p:xfrm>
          <a:off x="1285875" y="4360863"/>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US" dirty="0" smtClean="0"/>
                        <a:t>AVM score</a:t>
                      </a:r>
                      <a:endParaRPr lang="en-IN" dirty="0"/>
                    </a:p>
                  </a:txBody>
                  <a:tcPr/>
                </a:tc>
                <a:tc>
                  <a:txBody>
                    <a:bodyPr/>
                    <a:lstStyle/>
                    <a:p>
                      <a:r>
                        <a:rPr lang="en-US" dirty="0" smtClean="0"/>
                        <a:t>Excellent</a:t>
                      </a:r>
                      <a:r>
                        <a:rPr lang="en-US" baseline="0" dirty="0" smtClean="0"/>
                        <a:t> outcome</a:t>
                      </a:r>
                      <a:endParaRPr lang="en-IN" dirty="0"/>
                    </a:p>
                  </a:txBody>
                  <a:tcPr/>
                </a:tc>
                <a:tc>
                  <a:txBody>
                    <a:bodyPr/>
                    <a:lstStyle/>
                    <a:p>
                      <a:r>
                        <a:rPr lang="en-US" dirty="0" smtClean="0"/>
                        <a:t>Decline in MRS</a:t>
                      </a:r>
                      <a:endParaRPr lang="en-IN" dirty="0"/>
                    </a:p>
                  </a:txBody>
                  <a:tcPr/>
                </a:tc>
              </a:tr>
              <a:tr h="370840">
                <a:tc>
                  <a:txBody>
                    <a:bodyPr/>
                    <a:lstStyle/>
                    <a:p>
                      <a:r>
                        <a:rPr lang="en-IN" dirty="0" smtClean="0"/>
                        <a:t>≤1.00</a:t>
                      </a:r>
                      <a:endParaRPr lang="en-IN" dirty="0"/>
                    </a:p>
                  </a:txBody>
                  <a:tcPr/>
                </a:tc>
                <a:tc>
                  <a:txBody>
                    <a:bodyPr/>
                    <a:lstStyle/>
                    <a:p>
                      <a:r>
                        <a:rPr lang="en-US" dirty="0" smtClean="0"/>
                        <a:t>89%</a:t>
                      </a:r>
                      <a:endParaRPr lang="en-IN" dirty="0"/>
                    </a:p>
                  </a:txBody>
                  <a:tcPr/>
                </a:tc>
                <a:tc>
                  <a:txBody>
                    <a:bodyPr/>
                    <a:lstStyle/>
                    <a:p>
                      <a:r>
                        <a:rPr lang="en-US" dirty="0" smtClean="0"/>
                        <a:t>0%</a:t>
                      </a:r>
                      <a:endParaRPr lang="en-IN" dirty="0"/>
                    </a:p>
                  </a:txBody>
                  <a:tcPr/>
                </a:tc>
              </a:tr>
              <a:tr h="370840">
                <a:tc>
                  <a:txBody>
                    <a:bodyPr/>
                    <a:lstStyle/>
                    <a:p>
                      <a:r>
                        <a:rPr lang="en-US" dirty="0" smtClean="0"/>
                        <a:t>1.00  - 1.50</a:t>
                      </a:r>
                      <a:endParaRPr lang="en-IN" dirty="0"/>
                    </a:p>
                  </a:txBody>
                  <a:tcPr/>
                </a:tc>
                <a:tc>
                  <a:txBody>
                    <a:bodyPr/>
                    <a:lstStyle/>
                    <a:p>
                      <a:r>
                        <a:rPr lang="en-US" dirty="0" smtClean="0"/>
                        <a:t>70%</a:t>
                      </a:r>
                      <a:endParaRPr lang="en-IN" dirty="0"/>
                    </a:p>
                  </a:txBody>
                  <a:tcPr/>
                </a:tc>
                <a:tc>
                  <a:txBody>
                    <a:bodyPr/>
                    <a:lstStyle/>
                    <a:p>
                      <a:r>
                        <a:rPr lang="en-US" dirty="0" smtClean="0"/>
                        <a:t>13%</a:t>
                      </a:r>
                      <a:endParaRPr lang="en-IN" dirty="0"/>
                    </a:p>
                  </a:txBody>
                  <a:tcPr/>
                </a:tc>
              </a:tr>
              <a:tr h="370840">
                <a:tc>
                  <a:txBody>
                    <a:bodyPr/>
                    <a:lstStyle/>
                    <a:p>
                      <a:r>
                        <a:rPr lang="en-US" dirty="0" smtClean="0"/>
                        <a:t>1.51 – 2.00</a:t>
                      </a:r>
                      <a:endParaRPr lang="en-IN" dirty="0"/>
                    </a:p>
                  </a:txBody>
                  <a:tcPr/>
                </a:tc>
                <a:tc>
                  <a:txBody>
                    <a:bodyPr/>
                    <a:lstStyle/>
                    <a:p>
                      <a:r>
                        <a:rPr lang="en-US" dirty="0" smtClean="0"/>
                        <a:t>64%</a:t>
                      </a:r>
                      <a:endParaRPr lang="en-IN" dirty="0"/>
                    </a:p>
                  </a:txBody>
                  <a:tcPr/>
                </a:tc>
                <a:tc>
                  <a:txBody>
                    <a:bodyPr/>
                    <a:lstStyle/>
                    <a:p>
                      <a:r>
                        <a:rPr lang="en-US" dirty="0" smtClean="0"/>
                        <a:t>20%</a:t>
                      </a:r>
                      <a:endParaRPr lang="en-IN" dirty="0"/>
                    </a:p>
                  </a:txBody>
                  <a:tcPr/>
                </a:tc>
              </a:tr>
              <a:tr h="370840">
                <a:tc>
                  <a:txBody>
                    <a:bodyPr/>
                    <a:lstStyle/>
                    <a:p>
                      <a:r>
                        <a:rPr lang="en-US" dirty="0" smtClean="0"/>
                        <a:t>&gt; 2.00</a:t>
                      </a:r>
                      <a:endParaRPr lang="en-IN" dirty="0"/>
                    </a:p>
                  </a:txBody>
                  <a:tcPr/>
                </a:tc>
                <a:tc>
                  <a:txBody>
                    <a:bodyPr/>
                    <a:lstStyle/>
                    <a:p>
                      <a:r>
                        <a:rPr lang="en-US" dirty="0" smtClean="0"/>
                        <a:t>46%</a:t>
                      </a:r>
                      <a:endParaRPr lang="en-IN" dirty="0"/>
                    </a:p>
                  </a:txBody>
                  <a:tcPr/>
                </a:tc>
                <a:tc>
                  <a:txBody>
                    <a:bodyPr/>
                    <a:lstStyle/>
                    <a:p>
                      <a:r>
                        <a:rPr lang="en-US" dirty="0" smtClean="0"/>
                        <a:t>36%</a:t>
                      </a:r>
                      <a:endParaRPr lang="en-IN" dirty="0"/>
                    </a:p>
                  </a:txBody>
                  <a:tcPr/>
                </a:tc>
              </a:tr>
            </a:tbl>
          </a:graphicData>
        </a:graphic>
      </p:graphicFrame>
      <p:sp>
        <p:nvSpPr>
          <p:cNvPr id="32798" name="TextBox 4"/>
          <p:cNvSpPr txBox="1">
            <a:spLocks noChangeArrowheads="1"/>
          </p:cNvSpPr>
          <p:nvPr/>
        </p:nvSpPr>
        <p:spPr bwMode="auto">
          <a:xfrm>
            <a:off x="5072063" y="6429375"/>
            <a:ext cx="3571875" cy="369888"/>
          </a:xfrm>
          <a:prstGeom prst="rect">
            <a:avLst/>
          </a:prstGeom>
          <a:noFill/>
          <a:ln w="9525">
            <a:noFill/>
            <a:miter lim="800000"/>
            <a:headEnd/>
            <a:tailEnd/>
          </a:ln>
        </p:spPr>
        <p:txBody>
          <a:bodyPr>
            <a:spAutoFit/>
          </a:bodyPr>
          <a:lstStyle/>
          <a:p>
            <a:r>
              <a:rPr lang="en-IN" dirty="0">
                <a:latin typeface="Calibri" pitchFamily="34" charset="0"/>
              </a:rPr>
              <a:t>Neurosurgery 63:239–243, 2008</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dirty="0" smtClean="0"/>
              <a:t>Giant AVM</a:t>
            </a:r>
            <a:endParaRPr lang="en-IN" dirty="0" smtClean="0"/>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US" dirty="0" smtClean="0"/>
              <a:t>&gt; 6 cm</a:t>
            </a:r>
          </a:p>
          <a:p>
            <a:pPr eaLnBrk="1" fontAlgn="auto" hangingPunct="1">
              <a:spcAft>
                <a:spcPts val="0"/>
              </a:spcAft>
              <a:buFont typeface="Arial" pitchFamily="34" charset="0"/>
              <a:buChar char="•"/>
              <a:defRPr/>
            </a:pPr>
            <a:r>
              <a:rPr lang="en-US" dirty="0" smtClean="0"/>
              <a:t>Deep component has a 9.56% annual rate of bleed</a:t>
            </a:r>
          </a:p>
          <a:p>
            <a:pPr lvl="8">
              <a:buFont typeface="Arial" pitchFamily="34" charset="0"/>
              <a:buNone/>
              <a:defRPr/>
            </a:pPr>
            <a:r>
              <a:rPr lang="en-US" dirty="0" smtClean="0"/>
              <a:t>			Neurosurgery 53:1-13, 2003</a:t>
            </a:r>
          </a:p>
          <a:p>
            <a:pPr eaLnBrk="1" fontAlgn="auto" hangingPunct="1">
              <a:spcAft>
                <a:spcPts val="0"/>
              </a:spcAft>
              <a:buFont typeface="Arial" pitchFamily="34" charset="0"/>
              <a:buChar char="•"/>
              <a:defRPr/>
            </a:pPr>
            <a:r>
              <a:rPr lang="en-US" dirty="0" smtClean="0"/>
              <a:t>More likely to have deep venous drainage, ventricular component</a:t>
            </a:r>
          </a:p>
          <a:p>
            <a:pPr eaLnBrk="1" fontAlgn="auto" hangingPunct="1">
              <a:spcAft>
                <a:spcPts val="0"/>
              </a:spcAft>
              <a:buFont typeface="Arial" pitchFamily="34" charset="0"/>
              <a:buChar char="•"/>
              <a:defRPr/>
            </a:pPr>
            <a:r>
              <a:rPr lang="en-US" dirty="0" smtClean="0"/>
              <a:t>Staged therapy </a:t>
            </a:r>
          </a:p>
          <a:p>
            <a:pPr eaLnBrk="1" fontAlgn="auto" hangingPunct="1">
              <a:spcAft>
                <a:spcPts val="0"/>
              </a:spcAft>
              <a:buFont typeface="Arial" pitchFamily="34" charset="0"/>
              <a:buChar char="•"/>
              <a:defRPr/>
            </a:pPr>
            <a:r>
              <a:rPr lang="en-US" dirty="0" smtClean="0"/>
              <a:t>Obliteration of &gt; 25% , higher complications</a:t>
            </a:r>
          </a:p>
          <a:p>
            <a:pPr eaLnBrk="1" fontAlgn="auto" hangingPunct="1">
              <a:spcAft>
                <a:spcPts val="0"/>
              </a:spcAft>
              <a:buFont typeface="Arial" pitchFamily="34" charset="0"/>
              <a:buChar char="•"/>
              <a:defRPr/>
            </a:pPr>
            <a:r>
              <a:rPr lang="en-US" dirty="0" smtClean="0"/>
              <a:t>Induced hypotension after a partial size reduction</a:t>
            </a:r>
          </a:p>
          <a:p>
            <a:pPr eaLnBrk="1" fontAlgn="auto" hangingPunct="1">
              <a:spcAft>
                <a:spcPts val="0"/>
              </a:spcAft>
              <a:buFont typeface="Arial" pitchFamily="34" charset="0"/>
              <a:buChar char="•"/>
              <a:defRPr/>
            </a:pPr>
            <a:r>
              <a:rPr lang="en-US" dirty="0" smtClean="0"/>
              <a:t>Indications of therapy</a:t>
            </a:r>
          </a:p>
          <a:p>
            <a:pPr lvl="3" eaLnBrk="1" fontAlgn="auto" hangingPunct="1">
              <a:spcAft>
                <a:spcPts val="0"/>
              </a:spcAft>
              <a:buFont typeface="Arial" pitchFamily="34" charset="0"/>
              <a:buChar char="–"/>
              <a:defRPr/>
            </a:pPr>
            <a:r>
              <a:rPr lang="en-US" dirty="0" smtClean="0"/>
              <a:t>Haemorrhage</a:t>
            </a:r>
          </a:p>
          <a:p>
            <a:pPr lvl="3" eaLnBrk="1" fontAlgn="auto" hangingPunct="1">
              <a:spcAft>
                <a:spcPts val="0"/>
              </a:spcAft>
              <a:buFont typeface="Arial" pitchFamily="34" charset="0"/>
              <a:buChar char="–"/>
              <a:defRPr/>
            </a:pPr>
            <a:r>
              <a:rPr lang="en-US" dirty="0" smtClean="0"/>
              <a:t>Progressive major defecits</a:t>
            </a:r>
          </a:p>
          <a:p>
            <a:pPr lvl="3" eaLnBrk="1" fontAlgn="auto" hangingPunct="1">
              <a:spcAft>
                <a:spcPts val="0"/>
              </a:spcAft>
              <a:buFont typeface="Arial" pitchFamily="34" charset="0"/>
              <a:buChar char="–"/>
              <a:defRPr/>
            </a:pPr>
            <a:r>
              <a:rPr lang="en-US" dirty="0" smtClean="0"/>
              <a:t>Intractable seizures</a:t>
            </a:r>
          </a:p>
          <a:p>
            <a:pPr eaLnBrk="1" fontAlgn="auto" hangingPunct="1">
              <a:spcAft>
                <a:spcPts val="0"/>
              </a:spcAft>
              <a:buFont typeface="Arial" pitchFamily="34" charset="0"/>
              <a:buChar char="•"/>
              <a:defRPr/>
            </a:pPr>
            <a:r>
              <a:rPr lang="en-US" dirty="0" smtClean="0"/>
              <a:t>Sequential use of GK/ embolization /surgery</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Comparison of treatment modalities</a:t>
            </a:r>
            <a:endParaRPr lang="en-IN" dirty="0"/>
          </a:p>
        </p:txBody>
      </p:sp>
      <p:graphicFrame>
        <p:nvGraphicFramePr>
          <p:cNvPr id="4" name="Content Placeholder 3"/>
          <p:cNvGraphicFramePr>
            <a:graphicFrameLocks noGrp="1"/>
          </p:cNvGraphicFramePr>
          <p:nvPr>
            <p:ph idx="1"/>
          </p:nvPr>
        </p:nvGraphicFramePr>
        <p:xfrm>
          <a:off x="457200" y="1600200"/>
          <a:ext cx="7901014" cy="2641600"/>
        </p:xfrm>
        <a:graphic>
          <a:graphicData uri="http://schemas.openxmlformats.org/drawingml/2006/table">
            <a:tbl>
              <a:tblPr firstRow="1" bandRow="1">
                <a:tableStyleId>{5C22544A-7EE6-4342-B048-85BDC9FD1C3A}</a:tableStyleId>
              </a:tblPr>
              <a:tblGrid>
                <a:gridCol w="1400156"/>
                <a:gridCol w="2286016"/>
                <a:gridCol w="1214446"/>
                <a:gridCol w="928694"/>
                <a:gridCol w="785818"/>
                <a:gridCol w="1285884"/>
              </a:tblGrid>
              <a:tr h="370840">
                <a:tc>
                  <a:txBody>
                    <a:bodyPr/>
                    <a:lstStyle/>
                    <a:p>
                      <a:pPr algn="ctr"/>
                      <a:endParaRPr lang="en-IN" sz="1600" dirty="0"/>
                    </a:p>
                  </a:txBody>
                  <a:tcPr/>
                </a:tc>
                <a:tc>
                  <a:txBody>
                    <a:bodyPr/>
                    <a:lstStyle/>
                    <a:p>
                      <a:pPr algn="ctr"/>
                      <a:r>
                        <a:rPr lang="en-US" sz="1600" dirty="0" smtClean="0"/>
                        <a:t>Ablation </a:t>
                      </a:r>
                      <a:endParaRPr lang="en-IN" sz="1600" dirty="0"/>
                    </a:p>
                  </a:txBody>
                  <a:tcPr/>
                </a:tc>
                <a:tc>
                  <a:txBody>
                    <a:bodyPr/>
                    <a:lstStyle/>
                    <a:p>
                      <a:pPr algn="ctr"/>
                      <a:r>
                        <a:rPr lang="en-US" sz="1600" dirty="0" smtClean="0"/>
                        <a:t>Time </a:t>
                      </a:r>
                      <a:endParaRPr lang="en-IN" sz="1600" dirty="0"/>
                    </a:p>
                  </a:txBody>
                  <a:tcPr/>
                </a:tc>
                <a:tc gridSpan="2">
                  <a:txBody>
                    <a:bodyPr/>
                    <a:lstStyle/>
                    <a:p>
                      <a:pPr algn="ctr"/>
                      <a:r>
                        <a:rPr lang="en-US" sz="1600" dirty="0" smtClean="0"/>
                        <a:t>Seizures </a:t>
                      </a:r>
                      <a:endParaRPr lang="en-IN" sz="1600" dirty="0"/>
                    </a:p>
                  </a:txBody>
                  <a:tcPr/>
                </a:tc>
                <a:tc hMerge="1">
                  <a:txBody>
                    <a:bodyPr/>
                    <a:lstStyle/>
                    <a:p>
                      <a:endParaRPr lang="en-IN"/>
                    </a:p>
                  </a:txBody>
                  <a:tcPr/>
                </a:tc>
                <a:tc>
                  <a:txBody>
                    <a:bodyPr/>
                    <a:lstStyle/>
                    <a:p>
                      <a:pPr algn="ctr"/>
                      <a:r>
                        <a:rPr lang="en-US" sz="1600" dirty="0" smtClean="0"/>
                        <a:t>New defecits</a:t>
                      </a:r>
                      <a:endParaRPr lang="en-IN" sz="1600" dirty="0"/>
                    </a:p>
                  </a:txBody>
                  <a:tcPr/>
                </a:tc>
              </a:tr>
              <a:tr h="370840">
                <a:tc>
                  <a:txBody>
                    <a:bodyPr/>
                    <a:lstStyle/>
                    <a:p>
                      <a:pPr algn="ctr"/>
                      <a:endParaRPr lang="en-IN" sz="1600" dirty="0"/>
                    </a:p>
                  </a:txBody>
                  <a:tcPr/>
                </a:tc>
                <a:tc>
                  <a:txBody>
                    <a:bodyPr/>
                    <a:lstStyle/>
                    <a:p>
                      <a:pPr algn="ctr"/>
                      <a:endParaRPr lang="en-IN" sz="1600" dirty="0"/>
                    </a:p>
                  </a:txBody>
                  <a:tcPr/>
                </a:tc>
                <a:tc>
                  <a:txBody>
                    <a:bodyPr/>
                    <a:lstStyle/>
                    <a:p>
                      <a:pPr algn="ctr"/>
                      <a:endParaRPr lang="en-IN" sz="1600" dirty="0"/>
                    </a:p>
                  </a:txBody>
                  <a:tcPr/>
                </a:tc>
                <a:tc>
                  <a:txBody>
                    <a:bodyPr/>
                    <a:lstStyle/>
                    <a:p>
                      <a:pPr algn="ctr"/>
                      <a:r>
                        <a:rPr lang="en-US" sz="1600" dirty="0" smtClean="0"/>
                        <a:t>Old </a:t>
                      </a:r>
                      <a:endParaRPr lang="en-IN" sz="1600" dirty="0"/>
                    </a:p>
                  </a:txBody>
                  <a:tcPr/>
                </a:tc>
                <a:tc>
                  <a:txBody>
                    <a:bodyPr/>
                    <a:lstStyle/>
                    <a:p>
                      <a:pPr algn="ctr"/>
                      <a:r>
                        <a:rPr lang="en-US" sz="1600" dirty="0" smtClean="0"/>
                        <a:t>new</a:t>
                      </a:r>
                      <a:endParaRPr lang="en-IN" sz="1600" dirty="0"/>
                    </a:p>
                  </a:txBody>
                  <a:tcPr/>
                </a:tc>
                <a:tc>
                  <a:txBody>
                    <a:bodyPr/>
                    <a:lstStyle/>
                    <a:p>
                      <a:pPr algn="ctr"/>
                      <a:endParaRPr lang="en-IN" sz="1600" dirty="0"/>
                    </a:p>
                  </a:txBody>
                  <a:tcPr/>
                </a:tc>
              </a:tr>
              <a:tr h="370840">
                <a:tc>
                  <a:txBody>
                    <a:bodyPr/>
                    <a:lstStyle/>
                    <a:p>
                      <a:pPr algn="ctr"/>
                      <a:r>
                        <a:rPr lang="en-US" sz="1600" dirty="0" smtClean="0"/>
                        <a:t>Surgery </a:t>
                      </a:r>
                      <a:endParaRPr lang="en-IN" sz="1600" dirty="0"/>
                    </a:p>
                  </a:txBody>
                  <a:tcPr/>
                </a:tc>
                <a:tc>
                  <a:txBody>
                    <a:bodyPr/>
                    <a:lstStyle/>
                    <a:p>
                      <a:pPr algn="ctr"/>
                      <a:r>
                        <a:rPr lang="en-US" sz="1600" dirty="0" smtClean="0"/>
                        <a:t>96%</a:t>
                      </a:r>
                      <a:endParaRPr lang="en-IN" sz="1600" dirty="0"/>
                    </a:p>
                  </a:txBody>
                  <a:tcPr/>
                </a:tc>
                <a:tc>
                  <a:txBody>
                    <a:bodyPr/>
                    <a:lstStyle/>
                    <a:p>
                      <a:pPr algn="ctr"/>
                      <a:r>
                        <a:rPr lang="en-US" sz="1600" dirty="0" smtClean="0"/>
                        <a:t>Immediate </a:t>
                      </a:r>
                      <a:endParaRPr lang="en-IN" sz="1600" dirty="0"/>
                    </a:p>
                  </a:txBody>
                  <a:tcPr/>
                </a:tc>
                <a:tc>
                  <a:txBody>
                    <a:bodyPr/>
                    <a:lstStyle/>
                    <a:p>
                      <a:pPr algn="ctr"/>
                      <a:r>
                        <a:rPr lang="en-US" sz="1600" dirty="0" smtClean="0"/>
                        <a:t>66 -76%</a:t>
                      </a:r>
                      <a:endParaRPr lang="en-IN" sz="1600" dirty="0"/>
                    </a:p>
                  </a:txBody>
                  <a:tcPr/>
                </a:tc>
                <a:tc>
                  <a:txBody>
                    <a:bodyPr/>
                    <a:lstStyle/>
                    <a:p>
                      <a:pPr algn="ctr"/>
                      <a:r>
                        <a:rPr lang="en-US" sz="1600" dirty="0" smtClean="0"/>
                        <a:t>4-15%</a:t>
                      </a:r>
                      <a:endParaRPr lang="en-IN" sz="1600" dirty="0"/>
                    </a:p>
                  </a:txBody>
                  <a:tcPr/>
                </a:tc>
                <a:tc>
                  <a:txBody>
                    <a:bodyPr/>
                    <a:lstStyle/>
                    <a:p>
                      <a:pPr algn="ctr"/>
                      <a:r>
                        <a:rPr lang="en-US" sz="1600" dirty="0" smtClean="0"/>
                        <a:t>2.5 – 17%</a:t>
                      </a:r>
                      <a:endParaRPr lang="en-IN" sz="1600" dirty="0"/>
                    </a:p>
                  </a:txBody>
                  <a:tcPr/>
                </a:tc>
              </a:tr>
              <a:tr h="370840">
                <a:tc>
                  <a:txBody>
                    <a:bodyPr/>
                    <a:lstStyle/>
                    <a:p>
                      <a:pPr algn="ctr"/>
                      <a:r>
                        <a:rPr lang="en-US" sz="1600" dirty="0" smtClean="0"/>
                        <a:t>Curative embolization</a:t>
                      </a:r>
                      <a:endParaRPr lang="en-IN" sz="1600" dirty="0"/>
                    </a:p>
                  </a:txBody>
                  <a:tcPr/>
                </a:tc>
                <a:tc>
                  <a:txBody>
                    <a:bodyPr/>
                    <a:lstStyle/>
                    <a:p>
                      <a:pPr algn="ctr"/>
                      <a:r>
                        <a:rPr lang="en-US" sz="1600" dirty="0" smtClean="0"/>
                        <a:t>5-20%</a:t>
                      </a:r>
                      <a:endParaRPr lang="en-IN" sz="1600" dirty="0"/>
                    </a:p>
                  </a:txBody>
                  <a:tcPr/>
                </a:tc>
                <a:tc>
                  <a:txBody>
                    <a:bodyPr/>
                    <a:lstStyle/>
                    <a:p>
                      <a:pPr algn="ctr"/>
                      <a:r>
                        <a:rPr lang="en-US" sz="1600" dirty="0" smtClean="0"/>
                        <a:t>Immediate </a:t>
                      </a:r>
                      <a:endParaRPr lang="en-IN" sz="1600" dirty="0"/>
                    </a:p>
                  </a:txBody>
                  <a:tcPr/>
                </a:tc>
                <a:tc>
                  <a:txBody>
                    <a:bodyPr/>
                    <a:lstStyle/>
                    <a:p>
                      <a:pPr algn="ctr"/>
                      <a:endParaRPr lang="en-IN" sz="1600" dirty="0"/>
                    </a:p>
                  </a:txBody>
                  <a:tcPr/>
                </a:tc>
                <a:tc>
                  <a:txBody>
                    <a:bodyPr/>
                    <a:lstStyle/>
                    <a:p>
                      <a:pPr algn="ctr"/>
                      <a:endParaRPr lang="en-IN" sz="1600" dirty="0"/>
                    </a:p>
                  </a:txBody>
                  <a:tcPr/>
                </a:tc>
                <a:tc>
                  <a:txBody>
                    <a:bodyPr/>
                    <a:lstStyle/>
                    <a:p>
                      <a:pPr algn="ctr"/>
                      <a:r>
                        <a:rPr lang="en-US" sz="1600" dirty="0" smtClean="0"/>
                        <a:t>10 - 14 %</a:t>
                      </a:r>
                      <a:endParaRPr lang="en-IN" sz="1600" dirty="0"/>
                    </a:p>
                  </a:txBody>
                  <a:tcPr/>
                </a:tc>
              </a:tr>
              <a:tr h="370840">
                <a:tc>
                  <a:txBody>
                    <a:bodyPr/>
                    <a:lstStyle/>
                    <a:p>
                      <a:pPr algn="ctr"/>
                      <a:r>
                        <a:rPr lang="en-US" sz="1600" dirty="0" smtClean="0"/>
                        <a:t>Radiosurgery </a:t>
                      </a:r>
                      <a:endParaRPr lang="en-IN" sz="1600" dirty="0"/>
                    </a:p>
                  </a:txBody>
                  <a:tcPr/>
                </a:tc>
                <a:tc>
                  <a:txBody>
                    <a:bodyPr/>
                    <a:lstStyle/>
                    <a:p>
                      <a:pPr algn="ctr"/>
                      <a:r>
                        <a:rPr lang="en-US" sz="1600" dirty="0" smtClean="0"/>
                        <a:t>80% at 2 Yrs at marginal dose of 25 Gy</a:t>
                      </a:r>
                      <a:endParaRPr lang="en-IN" sz="1600" dirty="0"/>
                    </a:p>
                  </a:txBody>
                  <a:tcPr/>
                </a:tc>
                <a:tc>
                  <a:txBody>
                    <a:bodyPr/>
                    <a:lstStyle/>
                    <a:p>
                      <a:pPr algn="ctr"/>
                      <a:r>
                        <a:rPr lang="en-US" sz="1600" dirty="0" smtClean="0"/>
                        <a:t>Years </a:t>
                      </a:r>
                      <a:endParaRPr lang="en-IN" sz="1600" dirty="0"/>
                    </a:p>
                  </a:txBody>
                  <a:tcPr/>
                </a:tc>
                <a:tc>
                  <a:txBody>
                    <a:bodyPr/>
                    <a:lstStyle/>
                    <a:p>
                      <a:pPr algn="ctr"/>
                      <a:endParaRPr lang="en-IN" sz="1600" dirty="0"/>
                    </a:p>
                  </a:txBody>
                  <a:tcPr/>
                </a:tc>
                <a:tc>
                  <a:txBody>
                    <a:bodyPr/>
                    <a:lstStyle/>
                    <a:p>
                      <a:pPr algn="ctr"/>
                      <a:endParaRPr lang="en-IN" sz="1600" dirty="0"/>
                    </a:p>
                  </a:txBody>
                  <a:tcPr/>
                </a:tc>
                <a:tc>
                  <a:txBody>
                    <a:bodyPr/>
                    <a:lstStyle/>
                    <a:p>
                      <a:pPr algn="ctr"/>
                      <a:r>
                        <a:rPr lang="en-US" sz="1600" dirty="0" smtClean="0"/>
                        <a:t>5 – 10 %</a:t>
                      </a:r>
                      <a:endParaRPr lang="en-IN" sz="1600" dirty="0"/>
                    </a:p>
                  </a:txBody>
                  <a:tcPr/>
                </a:tc>
              </a:tr>
              <a:tr h="370840">
                <a:tc>
                  <a:txBody>
                    <a:bodyPr/>
                    <a:lstStyle/>
                    <a:p>
                      <a:pPr algn="ctr"/>
                      <a:endParaRPr lang="en-IN" sz="1600" dirty="0"/>
                    </a:p>
                  </a:txBody>
                  <a:tcPr/>
                </a:tc>
                <a:tc>
                  <a:txBody>
                    <a:bodyPr/>
                    <a:lstStyle/>
                    <a:p>
                      <a:pPr algn="ctr"/>
                      <a:endParaRPr lang="en-IN" sz="1600" dirty="0"/>
                    </a:p>
                  </a:txBody>
                  <a:tcPr/>
                </a:tc>
                <a:tc>
                  <a:txBody>
                    <a:bodyPr/>
                    <a:lstStyle/>
                    <a:p>
                      <a:pPr algn="ctr"/>
                      <a:endParaRPr lang="en-IN" sz="1600" dirty="0"/>
                    </a:p>
                  </a:txBody>
                  <a:tcPr/>
                </a:tc>
                <a:tc>
                  <a:txBody>
                    <a:bodyPr/>
                    <a:lstStyle/>
                    <a:p>
                      <a:pPr algn="ctr"/>
                      <a:endParaRPr lang="en-IN" sz="1600" dirty="0"/>
                    </a:p>
                  </a:txBody>
                  <a:tcPr/>
                </a:tc>
                <a:tc>
                  <a:txBody>
                    <a:bodyPr/>
                    <a:lstStyle/>
                    <a:p>
                      <a:pPr algn="ctr"/>
                      <a:endParaRPr lang="en-IN" sz="1600" dirty="0"/>
                    </a:p>
                  </a:txBody>
                  <a:tcPr/>
                </a:tc>
                <a:tc>
                  <a:txBody>
                    <a:bodyPr/>
                    <a:lstStyle/>
                    <a:p>
                      <a:pPr algn="ctr"/>
                      <a:endParaRPr lang="en-IN" sz="1600" dirty="0"/>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1"/>
          <p:cNvSpPr txBox="1">
            <a:spLocks noChangeArrowheads="1"/>
          </p:cNvSpPr>
          <p:nvPr/>
        </p:nvSpPr>
        <p:spPr bwMode="auto">
          <a:xfrm>
            <a:off x="357188" y="500063"/>
            <a:ext cx="8501062" cy="4246562"/>
          </a:xfrm>
          <a:prstGeom prst="rect">
            <a:avLst/>
          </a:prstGeom>
          <a:noFill/>
          <a:ln w="9525">
            <a:noFill/>
            <a:miter lim="800000"/>
            <a:headEnd/>
            <a:tailEnd/>
          </a:ln>
        </p:spPr>
        <p:txBody>
          <a:bodyPr>
            <a:spAutoFit/>
          </a:bodyPr>
          <a:lstStyle/>
          <a:p>
            <a:r>
              <a:rPr lang="en-US" b="1" dirty="0">
                <a:latin typeface="Calibri" pitchFamily="34" charset="0"/>
              </a:rPr>
              <a:t>J Neurosurg. 2009 May;110(5):1003-9.</a:t>
            </a:r>
          </a:p>
          <a:p>
            <a:r>
              <a:rPr lang="en-US" i="1" dirty="0">
                <a:latin typeface="Calibri" pitchFamily="34" charset="0"/>
              </a:rPr>
              <a:t>Outcome after hemorrhage following Gamma Knife surgery for cerebral arteriovenous malformations</a:t>
            </a:r>
            <a:r>
              <a:rPr lang="en-US" dirty="0">
                <a:latin typeface="Calibri" pitchFamily="34" charset="0"/>
              </a:rPr>
              <a:t>.</a:t>
            </a:r>
            <a:endParaRPr lang="en-IN" dirty="0">
              <a:latin typeface="Calibri" pitchFamily="34" charset="0"/>
            </a:endParaRPr>
          </a:p>
          <a:p>
            <a:r>
              <a:rPr lang="en-US" dirty="0">
                <a:latin typeface="Calibri" pitchFamily="34" charset="0"/>
              </a:rPr>
              <a:t>Kasliwal MK, Kale SS, Gupta A, Kiran NA, Sharma MS, Sharma BS, Mahapatra AK.</a:t>
            </a:r>
            <a:endParaRPr lang="en-IN" dirty="0">
              <a:latin typeface="Calibri" pitchFamily="34" charset="0"/>
            </a:endParaRPr>
          </a:p>
          <a:p>
            <a:endParaRPr lang="en-US" dirty="0">
              <a:latin typeface="Calibri" pitchFamily="34" charset="0"/>
            </a:endParaRPr>
          </a:p>
          <a:p>
            <a:endParaRPr lang="en-US" dirty="0">
              <a:latin typeface="Calibri" pitchFamily="34" charset="0"/>
            </a:endParaRPr>
          </a:p>
          <a:p>
            <a:endParaRPr lang="en-US" dirty="0">
              <a:latin typeface="Calibri" pitchFamily="34" charset="0"/>
            </a:endParaRPr>
          </a:p>
          <a:p>
            <a:r>
              <a:rPr lang="en-US" b="1" dirty="0">
                <a:latin typeface="Calibri" pitchFamily="34" charset="0"/>
              </a:rPr>
              <a:t>J Neurosurg. 2007 Dec;107(6 Suppl):479-84.</a:t>
            </a:r>
            <a:endParaRPr lang="en-IN" b="1" dirty="0">
              <a:latin typeface="Calibri" pitchFamily="34" charset="0"/>
            </a:endParaRPr>
          </a:p>
          <a:p>
            <a:r>
              <a:rPr lang="en-US" i="1" dirty="0">
                <a:latin typeface="Calibri" pitchFamily="34" charset="0"/>
              </a:rPr>
              <a:t>Gamma Knife surgery for intracranial arteriovenous malformations in children: a retrospective study in 103 patients.</a:t>
            </a:r>
            <a:endParaRPr lang="en-IN" i="1" dirty="0">
              <a:latin typeface="Calibri" pitchFamily="34" charset="0"/>
            </a:endParaRPr>
          </a:p>
          <a:p>
            <a:r>
              <a:rPr lang="en-US" dirty="0">
                <a:latin typeface="Calibri" pitchFamily="34" charset="0"/>
              </a:rPr>
              <a:t>Kiran NA, Kale SS, Vaishya S, Kasliwal MK, Gupta A, Sharma MS, Sharma BS, Mahapatra AK.</a:t>
            </a:r>
          </a:p>
          <a:p>
            <a:endParaRPr lang="en-US" dirty="0">
              <a:latin typeface="Calibri" pitchFamily="34" charset="0"/>
            </a:endParaRPr>
          </a:p>
          <a:p>
            <a:endParaRPr lang="en-IN" dirty="0">
              <a:latin typeface="Calibri" pitchFamily="34" charset="0"/>
            </a:endParaRPr>
          </a:p>
          <a:p>
            <a:endParaRPr lang="en-IN" dirty="0">
              <a:latin typeface="Calibri"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ChangeArrowheads="1"/>
          </p:cNvSpPr>
          <p:nvPr/>
        </p:nvSpPr>
        <p:spPr bwMode="auto">
          <a:xfrm>
            <a:off x="571500" y="1031875"/>
            <a:ext cx="8001000" cy="1662113"/>
          </a:xfrm>
          <a:prstGeom prst="rect">
            <a:avLst/>
          </a:prstGeom>
          <a:noFill/>
          <a:ln w="9525">
            <a:noFill/>
            <a:miter lim="800000"/>
            <a:headEnd/>
            <a:tailEnd/>
          </a:ln>
        </p:spPr>
        <p:txBody>
          <a:bodyPr>
            <a:spAutoFit/>
          </a:bodyPr>
          <a:lstStyle/>
          <a:p>
            <a:pPr algn="just"/>
            <a:r>
              <a:rPr lang="en-IN" sz="1400" dirty="0">
                <a:latin typeface="Calibri" pitchFamily="34" charset="0"/>
              </a:rPr>
              <a:t>For many patients with large AVMs, discretion may be the better part of valour. As patients and their surgeons age, the vigour with which multimodality management strategies are pursued begins to wane. </a:t>
            </a:r>
          </a:p>
          <a:p>
            <a:pPr algn="just"/>
            <a:r>
              <a:rPr lang="en-US" sz="1400" dirty="0">
                <a:latin typeface="Calibri" pitchFamily="34" charset="0"/>
              </a:rPr>
              <a:t>					L Dade Lunsford</a:t>
            </a:r>
          </a:p>
          <a:p>
            <a:pPr algn="just"/>
            <a:r>
              <a:rPr lang="en-US" sz="1400" dirty="0">
                <a:latin typeface="Calibri" pitchFamily="34" charset="0"/>
              </a:rPr>
              <a:t>					Comments</a:t>
            </a:r>
          </a:p>
          <a:p>
            <a:pPr algn="just"/>
            <a:r>
              <a:rPr lang="en-US" sz="1400" dirty="0">
                <a:latin typeface="Calibri" pitchFamily="34" charset="0"/>
              </a:rPr>
              <a:t>					Neurosurgery 53:1-13, 2003</a:t>
            </a:r>
          </a:p>
          <a:p>
            <a:pPr algn="just"/>
            <a:endParaRPr lang="en-US" sz="1400" dirty="0">
              <a:latin typeface="Calibri" pitchFamily="34" charset="0"/>
            </a:endParaRPr>
          </a:p>
          <a:p>
            <a:pPr algn="just"/>
            <a:endParaRPr lang="en-IN" dirty="0">
              <a:latin typeface="Calibri" pitchFamily="34" charset="0"/>
            </a:endParaRPr>
          </a:p>
        </p:txBody>
      </p:sp>
      <p:sp>
        <p:nvSpPr>
          <p:cNvPr id="36867" name="Rectangle 2"/>
          <p:cNvSpPr>
            <a:spLocks noChangeArrowheads="1"/>
          </p:cNvSpPr>
          <p:nvPr/>
        </p:nvSpPr>
        <p:spPr bwMode="auto">
          <a:xfrm>
            <a:off x="571500" y="2428875"/>
            <a:ext cx="8215313" cy="1600200"/>
          </a:xfrm>
          <a:prstGeom prst="rect">
            <a:avLst/>
          </a:prstGeom>
          <a:noFill/>
          <a:ln w="9525">
            <a:noFill/>
            <a:miter lim="800000"/>
            <a:headEnd/>
            <a:tailEnd/>
          </a:ln>
        </p:spPr>
        <p:txBody>
          <a:bodyPr>
            <a:spAutoFit/>
          </a:bodyPr>
          <a:lstStyle/>
          <a:p>
            <a:pPr algn="just"/>
            <a:r>
              <a:rPr lang="en-IN" sz="1400" dirty="0">
                <a:latin typeface="Calibri" pitchFamily="34" charset="0"/>
              </a:rPr>
              <a:t>We now recommend </a:t>
            </a:r>
            <a:r>
              <a:rPr lang="en-IN" sz="1400" dirty="0">
                <a:solidFill>
                  <a:srgbClr val="FF0000"/>
                </a:solidFill>
                <a:latin typeface="Calibri" pitchFamily="34" charset="0"/>
              </a:rPr>
              <a:t>no treatment for most Grade IV and V AVMs</a:t>
            </a:r>
            <a:r>
              <a:rPr lang="en-IN" sz="1400" dirty="0">
                <a:latin typeface="Calibri" pitchFamily="34" charset="0"/>
              </a:rPr>
              <a:t>. In fact, </a:t>
            </a:r>
            <a:r>
              <a:rPr lang="en-IN" sz="1400" dirty="0">
                <a:solidFill>
                  <a:srgbClr val="FF0000"/>
                </a:solidFill>
                <a:latin typeface="Calibri" pitchFamily="34" charset="0"/>
              </a:rPr>
              <a:t>partial treatment may even worsen outcomes </a:t>
            </a:r>
            <a:r>
              <a:rPr lang="en-IN" sz="1400" dirty="0">
                <a:latin typeface="Calibri" pitchFamily="34" charset="0"/>
              </a:rPr>
              <a:t>compared with the natural history of AVMs. We </a:t>
            </a:r>
            <a:r>
              <a:rPr lang="en-IN" sz="1400" dirty="0">
                <a:solidFill>
                  <a:srgbClr val="FF0000"/>
                </a:solidFill>
                <a:latin typeface="Calibri" pitchFamily="34" charset="0"/>
              </a:rPr>
              <a:t>do not support palliative treatment of AVMs except in the specific circumstances</a:t>
            </a:r>
            <a:r>
              <a:rPr lang="en-IN" sz="1400" dirty="0">
                <a:latin typeface="Calibri" pitchFamily="34" charset="0"/>
              </a:rPr>
              <a:t> of arterial or intranidal aneurysms or progressive neurological deficits related to vascular steal. </a:t>
            </a:r>
          </a:p>
          <a:p>
            <a:pPr algn="just"/>
            <a:r>
              <a:rPr lang="en-US" sz="1400" dirty="0">
                <a:latin typeface="Calibri" pitchFamily="34" charset="0"/>
              </a:rPr>
              <a:t>					Robert F Spetzler</a:t>
            </a:r>
          </a:p>
          <a:p>
            <a:pPr algn="just"/>
            <a:r>
              <a:rPr lang="en-US" sz="1400" dirty="0">
                <a:latin typeface="Calibri" pitchFamily="34" charset="0"/>
              </a:rPr>
              <a:t>					Comments</a:t>
            </a:r>
          </a:p>
          <a:p>
            <a:pPr algn="just"/>
            <a:r>
              <a:rPr lang="en-US" sz="1400" dirty="0">
                <a:latin typeface="Calibri" pitchFamily="34" charset="0"/>
              </a:rPr>
              <a:t>					Neurosurgery 53:1-13, 2003</a:t>
            </a:r>
            <a:endParaRPr lang="en-IN" sz="1400" dirty="0">
              <a:latin typeface="Calibri" pitchFamily="34" charset="0"/>
            </a:endParaRPr>
          </a:p>
        </p:txBody>
      </p:sp>
      <p:sp>
        <p:nvSpPr>
          <p:cNvPr id="36868" name="TextBox 3"/>
          <p:cNvSpPr txBox="1">
            <a:spLocks noChangeArrowheads="1"/>
          </p:cNvSpPr>
          <p:nvPr/>
        </p:nvSpPr>
        <p:spPr bwMode="auto">
          <a:xfrm>
            <a:off x="714375" y="4214813"/>
            <a:ext cx="8072438" cy="1816100"/>
          </a:xfrm>
          <a:prstGeom prst="rect">
            <a:avLst/>
          </a:prstGeom>
          <a:noFill/>
          <a:ln w="9525">
            <a:noFill/>
            <a:miter lim="800000"/>
            <a:headEnd/>
            <a:tailEnd/>
          </a:ln>
        </p:spPr>
        <p:txBody>
          <a:bodyPr>
            <a:spAutoFit/>
          </a:bodyPr>
          <a:lstStyle/>
          <a:p>
            <a:pPr algn="just"/>
            <a:r>
              <a:rPr lang="en-IN" sz="1400" dirty="0">
                <a:solidFill>
                  <a:srgbClr val="FF0000"/>
                </a:solidFill>
                <a:latin typeface="Calibri" pitchFamily="34" charset="0"/>
              </a:rPr>
              <a:t>Most Grade V AVMs and many Grade IV AVMs </a:t>
            </a:r>
            <a:r>
              <a:rPr lang="en-IN" sz="1400" dirty="0">
                <a:latin typeface="Calibri" pitchFamily="34" charset="0"/>
              </a:rPr>
              <a:t>should be </a:t>
            </a:r>
            <a:r>
              <a:rPr lang="en-IN" sz="1400" dirty="0">
                <a:solidFill>
                  <a:srgbClr val="FF0000"/>
                </a:solidFill>
                <a:latin typeface="Calibri" pitchFamily="34" charset="0"/>
              </a:rPr>
              <a:t>treated conservatively </a:t>
            </a:r>
            <a:r>
              <a:rPr lang="en-IN" sz="1400" dirty="0">
                <a:latin typeface="Calibri" pitchFamily="34" charset="0"/>
              </a:rPr>
              <a:t>since they are generally </a:t>
            </a:r>
            <a:r>
              <a:rPr lang="en-IN" sz="1400" dirty="0">
                <a:solidFill>
                  <a:srgbClr val="FF0000"/>
                </a:solidFill>
                <a:latin typeface="Calibri" pitchFamily="34" charset="0"/>
              </a:rPr>
              <a:t>too large for radiosurgery</a:t>
            </a:r>
            <a:r>
              <a:rPr lang="en-IN" sz="1400" dirty="0">
                <a:latin typeface="Calibri" pitchFamily="34" charset="0"/>
              </a:rPr>
              <a:t>, present </a:t>
            </a:r>
            <a:r>
              <a:rPr lang="en-IN" sz="1400" dirty="0">
                <a:solidFill>
                  <a:srgbClr val="FF0000"/>
                </a:solidFill>
                <a:latin typeface="Calibri" pitchFamily="34" charset="0"/>
              </a:rPr>
              <a:t>unacceptable surgical morbidity</a:t>
            </a:r>
            <a:r>
              <a:rPr lang="en-IN" sz="1400" dirty="0">
                <a:latin typeface="Calibri" pitchFamily="34" charset="0"/>
              </a:rPr>
              <a:t>, can only </a:t>
            </a:r>
            <a:r>
              <a:rPr lang="en-IN" sz="1400" dirty="0">
                <a:solidFill>
                  <a:srgbClr val="FF0000"/>
                </a:solidFill>
                <a:latin typeface="Calibri" pitchFamily="34" charset="0"/>
              </a:rPr>
              <a:t>rarely be completely occluded by embolization </a:t>
            </a:r>
            <a:r>
              <a:rPr lang="en-IN" sz="1400" dirty="0">
                <a:latin typeface="Calibri" pitchFamily="34" charset="0"/>
              </a:rPr>
              <a:t>and incomplete embolization, which is risky</a:t>
            </a:r>
            <a:r>
              <a:rPr lang="en-IN" sz="1400" dirty="0">
                <a:solidFill>
                  <a:srgbClr val="FF0000"/>
                </a:solidFill>
                <a:latin typeface="Calibri" pitchFamily="34" charset="0"/>
              </a:rPr>
              <a:t>, does not improve and may worsen the natural history.</a:t>
            </a:r>
          </a:p>
          <a:p>
            <a:pPr algn="just"/>
            <a:endParaRPr lang="en-US" sz="1400" dirty="0">
              <a:latin typeface="Calibri" pitchFamily="34" charset="0"/>
            </a:endParaRPr>
          </a:p>
          <a:p>
            <a:r>
              <a:rPr lang="en-US" sz="1400" dirty="0">
                <a:latin typeface="Calibri" pitchFamily="34" charset="0"/>
              </a:rPr>
              <a:t>				Roberto C Heros</a:t>
            </a:r>
          </a:p>
          <a:p>
            <a:r>
              <a:rPr lang="en-US" sz="1400" dirty="0">
                <a:latin typeface="Calibri" pitchFamily="34" charset="0"/>
              </a:rPr>
              <a:t>				Youmans Neurological Surgery 6</a:t>
            </a:r>
            <a:r>
              <a:rPr lang="en-US" sz="1400" baseline="30000" dirty="0">
                <a:latin typeface="Calibri" pitchFamily="34" charset="0"/>
              </a:rPr>
              <a:t>th</a:t>
            </a:r>
            <a:r>
              <a:rPr lang="en-US" sz="1400" dirty="0">
                <a:latin typeface="Calibri" pitchFamily="34" charset="0"/>
              </a:rPr>
              <a:t> edition</a:t>
            </a:r>
          </a:p>
          <a:p>
            <a:endParaRPr lang="en-IN" sz="1400" dirty="0">
              <a:latin typeface="Calibri"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2643182"/>
            <a:ext cx="4500594" cy="923330"/>
          </a:xfrm>
          <a:prstGeom prst="rect">
            <a:avLst/>
          </a:prstGeom>
          <a:noFill/>
        </p:spPr>
        <p:txBody>
          <a:bodyPr wrap="square" rtlCol="0">
            <a:spAutoFit/>
          </a:bodyPr>
          <a:lstStyle/>
          <a:p>
            <a:r>
              <a:rPr lang="en-US" sz="5400" b="1" dirty="0" smtClean="0"/>
              <a:t>THANK YOU</a:t>
            </a:r>
            <a:endParaRPr lang="en-US" sz="5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428625" y="428625"/>
            <a:ext cx="8429625" cy="6462713"/>
          </a:xfrm>
          <a:prstGeom prst="rect">
            <a:avLst/>
          </a:prstGeom>
          <a:noFill/>
          <a:ln w="9525">
            <a:noFill/>
            <a:miter lim="800000"/>
            <a:headEnd/>
            <a:tailEnd/>
          </a:ln>
        </p:spPr>
        <p:txBody>
          <a:bodyPr>
            <a:spAutoFit/>
          </a:bodyPr>
          <a:lstStyle/>
          <a:p>
            <a:pPr algn="ctr"/>
            <a:r>
              <a:rPr lang="en-US" b="1" dirty="0">
                <a:latin typeface="Calibri" pitchFamily="34" charset="0"/>
              </a:rPr>
              <a:t>CLASSIFICATION FOR CNS VASCULAR ANOMALIES</a:t>
            </a:r>
          </a:p>
          <a:p>
            <a:pPr algn="ctr"/>
            <a:endParaRPr lang="en-US" b="1" dirty="0">
              <a:latin typeface="Calibri" pitchFamily="34" charset="0"/>
            </a:endParaRPr>
          </a:p>
          <a:p>
            <a:r>
              <a:rPr lang="en-US" b="1" dirty="0">
                <a:latin typeface="Calibri" pitchFamily="34" charset="0"/>
              </a:rPr>
              <a:t>Proliferating vascular tumor</a:t>
            </a:r>
          </a:p>
          <a:p>
            <a:r>
              <a:rPr lang="en-US" dirty="0">
                <a:latin typeface="Calibri" pitchFamily="34" charset="0"/>
              </a:rPr>
              <a:t>	Hemangioma </a:t>
            </a:r>
          </a:p>
          <a:p>
            <a:r>
              <a:rPr lang="en-US" b="1" dirty="0">
                <a:latin typeface="Calibri" pitchFamily="34" charset="0"/>
              </a:rPr>
              <a:t>Non proliferating vascular malformations</a:t>
            </a:r>
          </a:p>
          <a:p>
            <a:r>
              <a:rPr lang="en-US" dirty="0">
                <a:latin typeface="Calibri" pitchFamily="34" charset="0"/>
              </a:rPr>
              <a:t>	Capillary malformation</a:t>
            </a:r>
          </a:p>
          <a:p>
            <a:r>
              <a:rPr lang="en-US" dirty="0">
                <a:latin typeface="Calibri" pitchFamily="34" charset="0"/>
              </a:rPr>
              <a:t>	Venous malformation</a:t>
            </a:r>
          </a:p>
          <a:p>
            <a:r>
              <a:rPr lang="en-US" dirty="0">
                <a:latin typeface="Calibri" pitchFamily="34" charset="0"/>
              </a:rPr>
              <a:t>	Cavernous malformation</a:t>
            </a:r>
          </a:p>
          <a:p>
            <a:r>
              <a:rPr lang="en-US" dirty="0">
                <a:latin typeface="Calibri" pitchFamily="34" charset="0"/>
              </a:rPr>
              <a:t>	Arterial malformation (no shunting)</a:t>
            </a:r>
          </a:p>
          <a:p>
            <a:pPr lvl="2"/>
            <a:r>
              <a:rPr lang="en-US" dirty="0">
                <a:latin typeface="Calibri" pitchFamily="34" charset="0"/>
              </a:rPr>
              <a:t>	Angiodysplasia</a:t>
            </a:r>
          </a:p>
          <a:p>
            <a:pPr lvl="2"/>
            <a:r>
              <a:rPr lang="en-US" dirty="0">
                <a:latin typeface="Calibri" pitchFamily="34" charset="0"/>
              </a:rPr>
              <a:t>	Aneurysms </a:t>
            </a:r>
          </a:p>
          <a:p>
            <a:r>
              <a:rPr lang="en-US" dirty="0">
                <a:latin typeface="Calibri" pitchFamily="34" charset="0"/>
              </a:rPr>
              <a:t>	AV shunting malformations</a:t>
            </a:r>
          </a:p>
          <a:p>
            <a:r>
              <a:rPr lang="en-US" dirty="0">
                <a:latin typeface="Calibri" pitchFamily="34" charset="0"/>
              </a:rPr>
              <a:t>		</a:t>
            </a:r>
            <a:r>
              <a:rPr lang="en-US" dirty="0">
                <a:solidFill>
                  <a:srgbClr val="FF0000"/>
                </a:solidFill>
                <a:latin typeface="Calibri" pitchFamily="34" charset="0"/>
              </a:rPr>
              <a:t>Classic cerebral AVM</a:t>
            </a:r>
          </a:p>
          <a:p>
            <a:r>
              <a:rPr lang="en-US" dirty="0">
                <a:latin typeface="Calibri" pitchFamily="34" charset="0"/>
              </a:rPr>
              <a:t>		Pial dural AVF</a:t>
            </a:r>
          </a:p>
          <a:p>
            <a:r>
              <a:rPr lang="en-US" dirty="0">
                <a:latin typeface="Calibri" pitchFamily="34" charset="0"/>
              </a:rPr>
              <a:t>		Carotid cavernous fistula</a:t>
            </a:r>
          </a:p>
          <a:p>
            <a:r>
              <a:rPr lang="en-US" dirty="0">
                <a:latin typeface="Calibri" pitchFamily="34" charset="0"/>
              </a:rPr>
              <a:t>		Dural AVF</a:t>
            </a:r>
          </a:p>
          <a:p>
            <a:r>
              <a:rPr lang="en-US" dirty="0">
                <a:latin typeface="Calibri" pitchFamily="34" charset="0"/>
              </a:rPr>
              <a:t>		Galenic AVM</a:t>
            </a:r>
          </a:p>
          <a:p>
            <a:r>
              <a:rPr lang="en-US" dirty="0">
                <a:latin typeface="Calibri" pitchFamily="34" charset="0"/>
              </a:rPr>
              <a:t>	Mixed malformations</a:t>
            </a:r>
          </a:p>
          <a:p>
            <a:r>
              <a:rPr lang="en-US" dirty="0">
                <a:latin typeface="Calibri" pitchFamily="34" charset="0"/>
              </a:rPr>
              <a:t>		Venous - cavernous</a:t>
            </a:r>
          </a:p>
          <a:p>
            <a:r>
              <a:rPr lang="en-US" dirty="0">
                <a:latin typeface="Calibri" pitchFamily="34" charset="0"/>
              </a:rPr>
              <a:t>		AVM - venous</a:t>
            </a:r>
          </a:p>
          <a:p>
            <a:r>
              <a:rPr lang="en-US" dirty="0">
                <a:latin typeface="Calibri" pitchFamily="34" charset="0"/>
              </a:rPr>
              <a:t>		Cavernous – AVM</a:t>
            </a:r>
          </a:p>
          <a:p>
            <a:r>
              <a:rPr lang="en-US" dirty="0">
                <a:latin typeface="Calibri" pitchFamily="34" charset="0"/>
              </a:rPr>
              <a:t>	Syndromic CNS malformations</a:t>
            </a:r>
          </a:p>
          <a:p>
            <a:endParaRPr lang="en-IN"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t>Natural history</a:t>
            </a:r>
            <a:endParaRPr lang="en-IN" dirty="0" smtClean="0"/>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US" dirty="0" smtClean="0"/>
              <a:t>Incidence 1.4-4.3% (autopsy study)</a:t>
            </a:r>
          </a:p>
          <a:p>
            <a:pPr eaLnBrk="1" fontAlgn="auto" hangingPunct="1">
              <a:spcAft>
                <a:spcPts val="0"/>
              </a:spcAft>
              <a:buFont typeface="Arial" pitchFamily="34" charset="0"/>
              <a:buChar char="•"/>
              <a:defRPr/>
            </a:pPr>
            <a:r>
              <a:rPr lang="en-US" dirty="0" smtClean="0"/>
              <a:t>2% strokes, 38% ICH in 15-45 years</a:t>
            </a:r>
          </a:p>
          <a:p>
            <a:pPr eaLnBrk="1" fontAlgn="auto" hangingPunct="1">
              <a:spcAft>
                <a:spcPts val="0"/>
              </a:spcAft>
              <a:buFont typeface="Arial" pitchFamily="34" charset="0"/>
              <a:buChar char="•"/>
              <a:defRPr/>
            </a:pPr>
            <a:r>
              <a:rPr lang="en-US" dirty="0" smtClean="0"/>
              <a:t>Higher in Asians</a:t>
            </a:r>
          </a:p>
          <a:p>
            <a:pPr eaLnBrk="1" fontAlgn="auto" hangingPunct="1">
              <a:spcAft>
                <a:spcPts val="0"/>
              </a:spcAft>
              <a:buFont typeface="Arial" pitchFamily="34" charset="0"/>
              <a:buChar char="•"/>
              <a:defRPr/>
            </a:pPr>
            <a:r>
              <a:rPr lang="en-US" dirty="0" smtClean="0"/>
              <a:t>Majority supratentorial (infratentorial commoner in children)</a:t>
            </a:r>
          </a:p>
          <a:p>
            <a:pPr eaLnBrk="1" fontAlgn="auto" hangingPunct="1">
              <a:spcAft>
                <a:spcPts val="0"/>
              </a:spcAft>
              <a:buFont typeface="Arial" pitchFamily="34" charset="0"/>
              <a:buChar char="•"/>
              <a:defRPr/>
            </a:pPr>
            <a:r>
              <a:rPr lang="en-US" dirty="0" smtClean="0"/>
              <a:t>3-30%  occur in children</a:t>
            </a:r>
          </a:p>
          <a:p>
            <a:pPr eaLnBrk="1" fontAlgn="auto" hangingPunct="1">
              <a:spcAft>
                <a:spcPts val="0"/>
              </a:spcAft>
              <a:buFont typeface="Arial" pitchFamily="34" charset="0"/>
              <a:buChar char="•"/>
              <a:defRPr/>
            </a:pPr>
            <a:r>
              <a:rPr lang="en-US" dirty="0" smtClean="0"/>
              <a:t>Familial present early</a:t>
            </a:r>
          </a:p>
          <a:p>
            <a:pPr eaLnBrk="1" fontAlgn="auto" hangingPunct="1">
              <a:spcAft>
                <a:spcPts val="0"/>
              </a:spcAft>
              <a:buFont typeface="Arial" pitchFamily="34" charset="0"/>
              <a:buChar char="•"/>
              <a:defRPr/>
            </a:pPr>
            <a:r>
              <a:rPr lang="en-US" dirty="0" smtClean="0"/>
              <a:t>M = F or slight male preponderance</a:t>
            </a:r>
          </a:p>
          <a:p>
            <a:pPr eaLnBrk="1" fontAlgn="auto" hangingPunct="1">
              <a:spcAft>
                <a:spcPts val="0"/>
              </a:spcAft>
              <a:buFont typeface="Arial" pitchFamily="34" charset="0"/>
              <a:buChar char="•"/>
              <a:defRPr/>
            </a:pPr>
            <a:r>
              <a:rPr lang="en-US" dirty="0" smtClean="0"/>
              <a:t>99% solitary</a:t>
            </a:r>
          </a:p>
          <a:p>
            <a:pPr eaLnBrk="1" fontAlgn="auto" hangingPunct="1">
              <a:spcAft>
                <a:spcPts val="0"/>
              </a:spcAft>
              <a:buFont typeface="Arial" pitchFamily="34" charset="0"/>
              <a:buChar char="•"/>
              <a:defRPr/>
            </a:pPr>
            <a:r>
              <a:rPr lang="en-US" dirty="0" smtClean="0"/>
              <a:t>Triangular with base towards the meninges</a:t>
            </a:r>
          </a:p>
          <a:p>
            <a:pPr eaLnBrk="1" fontAlgn="auto" hangingPunct="1">
              <a:spcAft>
                <a:spcPts val="0"/>
              </a:spcAft>
              <a:buFont typeface="Arial" pitchFamily="34" charset="0"/>
              <a:buChar char="•"/>
              <a:defRPr/>
            </a:pPr>
            <a:r>
              <a:rPr lang="en-US" dirty="0" smtClean="0"/>
              <a:t>Spontaneous regression 2-3%</a:t>
            </a:r>
          </a:p>
          <a:p>
            <a:pPr eaLnBrk="1" fontAlgn="auto" hangingPunct="1">
              <a:spcAft>
                <a:spcPts val="0"/>
              </a:spcAft>
              <a:buFont typeface="Arial" pitchFamily="34" charset="0"/>
              <a:buChar char="•"/>
              <a:defRPr/>
            </a:pP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dirty="0" smtClean="0"/>
              <a:t>AVM Angiogenesis </a:t>
            </a:r>
            <a:endParaRPr lang="en-IN" dirty="0" smtClean="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Vascular event with thrombosis</a:t>
            </a:r>
          </a:p>
          <a:p>
            <a:pPr eaLnBrk="1" fontAlgn="auto" hangingPunct="1">
              <a:spcAft>
                <a:spcPts val="0"/>
              </a:spcAft>
              <a:buFont typeface="Arial" pitchFamily="34" charset="0"/>
              <a:buChar char="•"/>
              <a:defRPr/>
            </a:pPr>
            <a:r>
              <a:rPr lang="en-US" dirty="0" smtClean="0"/>
              <a:t>Venous hypertension --- HIF1 release</a:t>
            </a:r>
          </a:p>
          <a:p>
            <a:pPr eaLnBrk="1" fontAlgn="auto" hangingPunct="1">
              <a:spcAft>
                <a:spcPts val="0"/>
              </a:spcAft>
              <a:buFont typeface="Arial" pitchFamily="34" charset="0"/>
              <a:buChar char="•"/>
              <a:defRPr/>
            </a:pPr>
            <a:r>
              <a:rPr lang="en-US" dirty="0" smtClean="0"/>
              <a:t>VEGF stimulation ---- focal angiogenesis</a:t>
            </a:r>
          </a:p>
          <a:p>
            <a:pPr eaLnBrk="1" fontAlgn="auto" hangingPunct="1">
              <a:spcAft>
                <a:spcPts val="0"/>
              </a:spcAft>
              <a:buFont typeface="Arial" pitchFamily="34" charset="0"/>
              <a:buChar char="•"/>
              <a:defRPr/>
            </a:pPr>
            <a:r>
              <a:rPr lang="en-US" dirty="0" smtClean="0"/>
              <a:t>VEGF also released by (leucocyte, macrophages and MMP9 mediated from ECM)</a:t>
            </a:r>
          </a:p>
          <a:p>
            <a:pPr eaLnBrk="1" fontAlgn="auto" hangingPunct="1">
              <a:spcAft>
                <a:spcPts val="0"/>
              </a:spcAft>
              <a:buFont typeface="Arial" pitchFamily="34" charset="0"/>
              <a:buChar char="•"/>
              <a:defRPr/>
            </a:pPr>
            <a:r>
              <a:rPr lang="en-US" dirty="0" smtClean="0"/>
              <a:t>Angiogenesis causes IL 6  ---- recruitment of monocyte /macrophages</a:t>
            </a:r>
          </a:p>
          <a:p>
            <a:pPr eaLnBrk="1" fontAlgn="auto" hangingPunct="1">
              <a:spcAft>
                <a:spcPts val="0"/>
              </a:spcAft>
              <a:buFont typeface="Arial" pitchFamily="34" charset="0"/>
              <a:buChar char="•"/>
              <a:defRPr/>
            </a:pPr>
            <a:r>
              <a:rPr lang="en-US" dirty="0" smtClean="0"/>
              <a:t>Genetic alteration of TGF</a:t>
            </a:r>
            <a:r>
              <a:rPr lang="el-GR" dirty="0" smtClean="0"/>
              <a:t>β</a:t>
            </a:r>
            <a:r>
              <a:rPr lang="en-US" dirty="0" smtClean="0"/>
              <a:t>, Ang/ Tie-2 signaling</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None/>
              <a:defRPr/>
            </a:pPr>
            <a:r>
              <a:rPr lang="en-US" sz="1400" dirty="0" smtClean="0"/>
              <a:t>						</a:t>
            </a:r>
            <a:r>
              <a:rPr lang="en-IN" sz="1200" dirty="0" smtClean="0"/>
              <a:t>Semin Cerebrovasc Dis Stroke.	2004;4:217-225.</a:t>
            </a:r>
            <a:endParaRPr lang="en-IN" sz="600" dirty="0" smtClean="0"/>
          </a:p>
          <a:p>
            <a:pPr eaLnBrk="1" fontAlgn="auto" hangingPunct="1">
              <a:spcAft>
                <a:spcPts val="0"/>
              </a:spcAft>
              <a:buFont typeface="Arial" pitchFamily="34" charset="0"/>
              <a:buNone/>
              <a:defRPr/>
            </a:pP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smtClean="0"/>
              <a:t>Genetics </a:t>
            </a:r>
            <a:endParaRPr lang="en-IN" dirty="0" smtClean="0"/>
          </a:p>
        </p:txBody>
      </p:sp>
      <p:sp>
        <p:nvSpPr>
          <p:cNvPr id="3" name="Content Placeholder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en-US" dirty="0" smtClean="0"/>
              <a:t>HHT (Osler Weber Rendu)</a:t>
            </a:r>
          </a:p>
          <a:p>
            <a:pPr lvl="2" eaLnBrk="1" fontAlgn="auto" hangingPunct="1">
              <a:spcAft>
                <a:spcPts val="0"/>
              </a:spcAft>
              <a:buFont typeface="Arial" pitchFamily="34" charset="0"/>
              <a:buChar char="•"/>
              <a:defRPr/>
            </a:pPr>
            <a:r>
              <a:rPr lang="en-US" dirty="0" smtClean="0"/>
              <a:t>Type I : 9q .ENG gene mutation (TGF</a:t>
            </a:r>
            <a:r>
              <a:rPr lang="el-GR" dirty="0" smtClean="0"/>
              <a:t>β</a:t>
            </a:r>
            <a:r>
              <a:rPr lang="en-US" dirty="0" smtClean="0"/>
              <a:t> III receptor)</a:t>
            </a:r>
          </a:p>
          <a:p>
            <a:pPr lvl="2" eaLnBrk="1" fontAlgn="auto" hangingPunct="1">
              <a:spcAft>
                <a:spcPts val="0"/>
              </a:spcAft>
              <a:buFont typeface="Arial" pitchFamily="34" charset="0"/>
              <a:buChar char="•"/>
              <a:defRPr/>
            </a:pPr>
            <a:r>
              <a:rPr lang="en-US" dirty="0" smtClean="0"/>
              <a:t>Type II : 12q. ACVRL 1 gene mutation (TGF</a:t>
            </a:r>
            <a:r>
              <a:rPr lang="el-GR" dirty="0" smtClean="0"/>
              <a:t>β</a:t>
            </a:r>
            <a:r>
              <a:rPr lang="en-US" dirty="0" smtClean="0"/>
              <a:t> I receptor)</a:t>
            </a:r>
          </a:p>
          <a:p>
            <a:pPr lvl="2" eaLnBrk="1" fontAlgn="auto" hangingPunct="1">
              <a:spcAft>
                <a:spcPts val="0"/>
              </a:spcAft>
              <a:buFont typeface="Arial" pitchFamily="34" charset="0"/>
              <a:buChar char="•"/>
              <a:defRPr/>
            </a:pPr>
            <a:r>
              <a:rPr lang="en-US" dirty="0" smtClean="0"/>
              <a:t>Type III: 5q.</a:t>
            </a:r>
          </a:p>
          <a:p>
            <a:pPr lvl="2" eaLnBrk="1" fontAlgn="auto" hangingPunct="1">
              <a:spcAft>
                <a:spcPts val="0"/>
              </a:spcAft>
              <a:buFont typeface="Arial" pitchFamily="34" charset="0"/>
              <a:buChar char="•"/>
              <a:defRPr/>
            </a:pPr>
            <a:r>
              <a:rPr lang="en-US" dirty="0" smtClean="0"/>
              <a:t>20% unclassified</a:t>
            </a:r>
          </a:p>
          <a:p>
            <a:pPr eaLnBrk="1" fontAlgn="auto" hangingPunct="1">
              <a:spcAft>
                <a:spcPts val="0"/>
              </a:spcAft>
              <a:buFont typeface="Arial" pitchFamily="34" charset="0"/>
              <a:buChar char="•"/>
              <a:defRPr/>
            </a:pPr>
            <a:r>
              <a:rPr lang="en-US" dirty="0" smtClean="0"/>
              <a:t>CAMS (craniofacial  AV metameric syndromes)</a:t>
            </a:r>
          </a:p>
          <a:p>
            <a:pPr lvl="2" eaLnBrk="1" fontAlgn="auto" hangingPunct="1">
              <a:spcAft>
                <a:spcPts val="0"/>
              </a:spcAft>
              <a:buFont typeface="Arial" pitchFamily="34" charset="0"/>
              <a:buChar char="•"/>
              <a:defRPr/>
            </a:pPr>
            <a:r>
              <a:rPr lang="en-US" dirty="0" smtClean="0"/>
              <a:t>CAMS 1 : hypothalamus/ hypophysis and nose</a:t>
            </a:r>
          </a:p>
          <a:p>
            <a:pPr lvl="2" eaLnBrk="1" fontAlgn="auto" hangingPunct="1">
              <a:spcAft>
                <a:spcPts val="0"/>
              </a:spcAft>
              <a:buFont typeface="Arial" pitchFamily="34" charset="0"/>
              <a:buChar char="•"/>
              <a:defRPr/>
            </a:pPr>
            <a:r>
              <a:rPr lang="en-US" dirty="0" smtClean="0"/>
              <a:t>CAMS 2 : occipital lobe, thalamus and maxilla</a:t>
            </a:r>
          </a:p>
          <a:p>
            <a:pPr lvl="2" eaLnBrk="1" fontAlgn="auto" hangingPunct="1">
              <a:spcAft>
                <a:spcPts val="0"/>
              </a:spcAft>
              <a:buFont typeface="Arial" pitchFamily="34" charset="0"/>
              <a:buChar char="•"/>
              <a:defRPr/>
            </a:pPr>
            <a:r>
              <a:rPr lang="en-US" dirty="0" smtClean="0"/>
              <a:t>CAMS 3 : cerebellum, pons and mandible</a:t>
            </a:r>
          </a:p>
          <a:p>
            <a:pPr lvl="2" eaLnBrk="1" fontAlgn="auto" hangingPunct="1">
              <a:spcAft>
                <a:spcPts val="0"/>
              </a:spcAft>
              <a:buFont typeface="Arial" pitchFamily="34" charset="0"/>
              <a:buChar char="•"/>
              <a:defRPr/>
            </a:pPr>
            <a:r>
              <a:rPr lang="en-US" dirty="0" smtClean="0"/>
              <a:t>Wyburn- Mason : diencephalon/ optic path or midbrain/ thalamus and retina</a:t>
            </a:r>
          </a:p>
          <a:p>
            <a:pPr eaLnBrk="1" fontAlgn="auto" hangingPunct="1">
              <a:spcAft>
                <a:spcPts val="0"/>
              </a:spcAft>
              <a:buFont typeface="Arial" pitchFamily="34" charset="0"/>
              <a:buChar char="•"/>
              <a:defRPr/>
            </a:pPr>
            <a:r>
              <a:rPr lang="en-US" dirty="0" smtClean="0"/>
              <a:t>VEGF R1 and 2 over expression</a:t>
            </a:r>
          </a:p>
          <a:p>
            <a:pPr eaLnBrk="1" fontAlgn="auto" hangingPunct="1">
              <a:spcAft>
                <a:spcPts val="0"/>
              </a:spcAft>
              <a:buFont typeface="Arial" pitchFamily="34" charset="0"/>
              <a:buChar char="•"/>
              <a:defRPr/>
            </a:pPr>
            <a:r>
              <a:rPr lang="en-US" dirty="0" smtClean="0"/>
              <a:t>Increased Ang-2 expression causing exposure of endothelial cells to VEGF and other growth factors</a:t>
            </a:r>
          </a:p>
          <a:p>
            <a:pPr eaLnBrk="1" fontAlgn="auto" hangingPunct="1">
              <a:spcAft>
                <a:spcPts val="0"/>
              </a:spcAft>
              <a:buFont typeface="Arial" pitchFamily="34" charset="0"/>
              <a:buChar char="•"/>
              <a:defRPr/>
            </a:pPr>
            <a:r>
              <a:rPr lang="en-US" dirty="0" smtClean="0"/>
              <a:t>Matrix Metalloproteases </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t>Presentation </a:t>
            </a:r>
            <a:endParaRPr lang="en-IN" dirty="0" smtClean="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Asymptomatic</a:t>
            </a:r>
          </a:p>
          <a:p>
            <a:pPr lvl="3" eaLnBrk="1" fontAlgn="auto" hangingPunct="1">
              <a:spcAft>
                <a:spcPts val="0"/>
              </a:spcAft>
              <a:buFont typeface="Arial" pitchFamily="34" charset="0"/>
              <a:buNone/>
              <a:defRPr/>
            </a:pPr>
            <a:r>
              <a:rPr lang="en-US" dirty="0" smtClean="0"/>
              <a:t> </a:t>
            </a:r>
          </a:p>
          <a:p>
            <a:pPr eaLnBrk="1" fontAlgn="auto" hangingPunct="1">
              <a:spcAft>
                <a:spcPts val="0"/>
              </a:spcAft>
              <a:buFont typeface="Arial" pitchFamily="34" charset="0"/>
              <a:buChar char="•"/>
              <a:defRPr/>
            </a:pPr>
            <a:r>
              <a:rPr lang="en-US" dirty="0" smtClean="0"/>
              <a:t>Haemorrhage </a:t>
            </a:r>
          </a:p>
          <a:p>
            <a:pPr lvl="3"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Char char="•"/>
              <a:defRPr/>
            </a:pPr>
            <a:r>
              <a:rPr lang="en-US" dirty="0" smtClean="0"/>
              <a:t>Seizures</a:t>
            </a:r>
          </a:p>
          <a:p>
            <a:pPr lvl="3"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Char char="•"/>
              <a:defRPr/>
            </a:pPr>
            <a:r>
              <a:rPr lang="en-US" dirty="0" smtClean="0"/>
              <a:t>Headache</a:t>
            </a:r>
          </a:p>
          <a:p>
            <a:pPr lvl="3"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Neurological defecits </a:t>
            </a:r>
          </a:p>
          <a:p>
            <a:pPr lvl="3"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Congestive heart failure</a:t>
            </a:r>
          </a:p>
          <a:p>
            <a:pPr lvl="3"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Asymptomatic </a:t>
            </a:r>
            <a:endParaRPr lang="en-IN" dirty="0" smtClean="0"/>
          </a:p>
        </p:txBody>
      </p:sp>
      <p:sp>
        <p:nvSpPr>
          <p:cNvPr id="10243" name="Content Placeholder 2"/>
          <p:cNvSpPr>
            <a:spLocks noGrp="1"/>
          </p:cNvSpPr>
          <p:nvPr>
            <p:ph idx="1"/>
          </p:nvPr>
        </p:nvSpPr>
        <p:spPr/>
        <p:txBody>
          <a:bodyPr/>
          <a:lstStyle/>
          <a:p>
            <a:pPr eaLnBrk="1" hangingPunct="1"/>
            <a:r>
              <a:rPr lang="en-US" dirty="0" smtClean="0"/>
              <a:t>Exact incidence unknown</a:t>
            </a:r>
          </a:p>
          <a:p>
            <a:pPr eaLnBrk="1" hangingPunct="1"/>
            <a:r>
              <a:rPr lang="en-US" dirty="0" smtClean="0"/>
              <a:t>Population based studies of people with intracranial vascular malformations 40%</a:t>
            </a:r>
          </a:p>
          <a:p>
            <a:pPr eaLnBrk="1" hangingPunct="1"/>
            <a:r>
              <a:rPr lang="en-US" dirty="0" smtClean="0"/>
              <a:t>Clinical studies - 2-4% detected incidentally</a:t>
            </a:r>
          </a:p>
          <a:p>
            <a:pPr eaLnBrk="1" hangingPunct="1"/>
            <a:r>
              <a:rPr lang="en-US" dirty="0" smtClean="0"/>
              <a:t>Autopsy based studies only 12% were symptomatic</a:t>
            </a:r>
            <a:endParaRPr lang="en-IN"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3705</TotalTime>
  <Words>1730</Words>
  <Application>Microsoft Office PowerPoint</Application>
  <PresentationFormat>On-screen Show (4:3)</PresentationFormat>
  <Paragraphs>491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CRANIAL AVM: CLASSIFICATION AND MANAGEMENT</vt:lpstr>
      <vt:lpstr>AV malformations</vt:lpstr>
      <vt:lpstr>PowerPoint Presentation</vt:lpstr>
      <vt:lpstr>PowerPoint Presentation</vt:lpstr>
      <vt:lpstr>Natural history</vt:lpstr>
      <vt:lpstr>AVM Angiogenesis </vt:lpstr>
      <vt:lpstr>Genetics </vt:lpstr>
      <vt:lpstr>Presentation </vt:lpstr>
      <vt:lpstr>Asymptomatic </vt:lpstr>
      <vt:lpstr>Haemorrhage </vt:lpstr>
      <vt:lpstr>AVM and Aneurysms </vt:lpstr>
      <vt:lpstr>Seizures </vt:lpstr>
      <vt:lpstr>Headache </vt:lpstr>
      <vt:lpstr>Neurological deficits</vt:lpstr>
      <vt:lpstr>PowerPoint Presentation</vt:lpstr>
      <vt:lpstr>Natural history</vt:lpstr>
      <vt:lpstr>Diagnosis </vt:lpstr>
      <vt:lpstr>Diagnosis </vt:lpstr>
      <vt:lpstr>Classification </vt:lpstr>
      <vt:lpstr>PowerPoint Presentation</vt:lpstr>
      <vt:lpstr>Management </vt:lpstr>
      <vt:lpstr>Microsurgery </vt:lpstr>
      <vt:lpstr>Microsurgery </vt:lpstr>
      <vt:lpstr>Dissection technique</vt:lpstr>
      <vt:lpstr>Microsurgery complications</vt:lpstr>
      <vt:lpstr>Normal perfusion pressure breakthrough</vt:lpstr>
      <vt:lpstr>Surgery outcome</vt:lpstr>
      <vt:lpstr>Adjuvant Embolization</vt:lpstr>
      <vt:lpstr>Curative Embolization </vt:lpstr>
      <vt:lpstr>Radiosurgery </vt:lpstr>
      <vt:lpstr>Radiosurgery </vt:lpstr>
      <vt:lpstr>Giant AVM</vt:lpstr>
      <vt:lpstr>Comparison of treatment modalities</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Cranial AVM new draft</dc:title>
  <dc:creator>Ajay</dc:creator>
  <cp:lastModifiedBy>RCD</cp:lastModifiedBy>
  <cp:revision>25</cp:revision>
  <dcterms:created xsi:type="dcterms:W3CDTF">2011-09-22T07:44:40Z</dcterms:created>
  <dcterms:modified xsi:type="dcterms:W3CDTF">2013-11-23T17:37:58Z</dcterms:modified>
</cp:coreProperties>
</file>